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8" r:id="rId3"/>
    <p:sldId id="322" r:id="rId4"/>
    <p:sldId id="325" r:id="rId5"/>
    <p:sldId id="326" r:id="rId6"/>
    <p:sldId id="327" r:id="rId7"/>
    <p:sldId id="329" r:id="rId8"/>
    <p:sldId id="359" r:id="rId9"/>
    <p:sldId id="328" r:id="rId10"/>
    <p:sldId id="330" r:id="rId11"/>
    <p:sldId id="331" r:id="rId12"/>
    <p:sldId id="332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340" r:id="rId21"/>
    <p:sldId id="293" r:id="rId22"/>
    <p:sldId id="341" r:id="rId23"/>
    <p:sldId id="342" r:id="rId24"/>
    <p:sldId id="343" r:id="rId25"/>
    <p:sldId id="344" r:id="rId26"/>
    <p:sldId id="345" r:id="rId27"/>
    <p:sldId id="346" r:id="rId28"/>
    <p:sldId id="347" r:id="rId29"/>
    <p:sldId id="357" r:id="rId30"/>
    <p:sldId id="358" r:id="rId31"/>
    <p:sldId id="348" r:id="rId32"/>
    <p:sldId id="349" r:id="rId33"/>
    <p:sldId id="350" r:id="rId34"/>
    <p:sldId id="351" r:id="rId35"/>
    <p:sldId id="353" r:id="rId36"/>
    <p:sldId id="352" r:id="rId37"/>
    <p:sldId id="355" r:id="rId38"/>
    <p:sldId id="356" r:id="rId39"/>
    <p:sldId id="323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92" d="100"/>
          <a:sy n="92" d="100"/>
        </p:scale>
        <p:origin x="91" y="3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404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06/06/61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42701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66827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-Cove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-Title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22" r:id="rId3"/>
    <p:sldLayoutId id="2147483723" r:id="rId4"/>
    <p:sldLayoutId id="214748372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ngsana New" pitchFamily="18" charset="-34"/>
          <a:ea typeface="+mj-ea"/>
          <a:cs typeface="Angsana New" pitchFamily="18" charset="-34"/>
        </a:defRPr>
      </a:lvl1pPr>
    </p:titleStyle>
    <p:bodyStyle>
      <a:lvl1pPr marL="0" indent="-274320" algn="l" defTabSz="914400" rtl="0" eaLnBrk="1" latinLnBrk="0" hangingPunct="1">
        <a:lnSpc>
          <a:spcPts val="2500"/>
        </a:lnSpc>
        <a:spcBef>
          <a:spcPts val="0"/>
        </a:spcBef>
        <a:buSzPct val="50000"/>
        <a:buFont typeface="Wingdings" pitchFamily="2" charset="2"/>
        <a:buChar char="q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1pPr>
      <a:lvl2pPr marL="640080" indent="-18288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SzPct val="90000"/>
        <a:buFont typeface="Wingdings" pitchFamily="2" charset="2"/>
        <a:buChar char="§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14 การวิเคราะห์องค์ประกอบร่วม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8507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14.1 หลักการพื้นฐานของการวิเคราะห์องค์ประกอบร่วม </a:t>
            </a:r>
            <a:r>
              <a:rPr lang="en-US" sz="3200" b="1" dirty="0" smtClean="0">
                <a:solidFill>
                  <a:schemeClr val="bg1"/>
                </a:solidFill>
              </a:rPr>
              <a:t>(Conjoint analysis)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92556" y="600055"/>
            <a:ext cx="43925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14.1.4 เทคนิคการวิเคราะห์องค์ประกอบร่วม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3736" y="1321604"/>
            <a:ext cx="49119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ขั้นตอนของเทคนิคการวิเคราะห์องค์ประกอบร่วม</a:t>
            </a:r>
            <a:endParaRPr lang="th-TH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18014" y="1916832"/>
            <a:ext cx="665438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1. การศึกษาการตัดสินใจของผู้บริโภค (ศึกษาปัจจัยที่มีอิทธิพลต่อการตัดสินใจ)</a:t>
            </a:r>
          </a:p>
          <a:p>
            <a:r>
              <a:rPr lang="th-TH" sz="2400" b="1" dirty="0" smtClean="0"/>
              <a:t>2. สร้างการวัดตำแหน่งของผลิตภัณฑ์ (การออกแบบชุดของรูปแบบคุณลักษณะ)</a:t>
            </a:r>
          </a:p>
          <a:p>
            <a:r>
              <a:rPr lang="th-TH" sz="2400" b="1" dirty="0" smtClean="0"/>
              <a:t>3. ดำเนินการวิเคราะห์องค์ประกอบร่วม </a:t>
            </a:r>
          </a:p>
          <a:p>
            <a:r>
              <a:rPr lang="th-TH" sz="2400" b="1" dirty="0" smtClean="0"/>
              <a:t>4. การศึกษากลุ่มย่อย (นำผลที่ได้มาศึกษาในผู้บริโภคแต่ละกลุ่ม)</a:t>
            </a:r>
          </a:p>
          <a:p>
            <a:r>
              <a:rPr lang="th-TH" sz="2400" b="1" dirty="0" smtClean="0"/>
              <a:t>5. สร้างแบบจำลอง (การนำผลที่ได้มาออกแบบรูปแบบของคุณลักษณะ)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79512" y="188640"/>
            <a:ext cx="3980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เทคนิคเพื่อใช้วิเคราะห์องค์ประกอบร่วม</a:t>
            </a:r>
            <a:endParaRPr lang="th-TH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620688"/>
            <a:ext cx="65069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1. การวิเคราะห์องค์ประกอบร่วมแบบดั้งเดิม (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Traditional conjoint analysis)</a:t>
            </a:r>
            <a:r>
              <a:rPr lang="en-US" sz="2400" dirty="0" smtClean="0">
                <a:latin typeface="Angsana New" pitchFamily="18" charset="-34"/>
                <a:cs typeface="Angsana New" pitchFamily="18" charset="-34"/>
              </a:rPr>
              <a:t> </a:t>
            </a:r>
            <a:endParaRPr lang="th-TH" sz="2400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   ได้แก่ ให้กลุ่มตัวอย่างประเมินทุกทางเลือก 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(Full profiles)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ในเวลาเดียวกัน </a:t>
            </a:r>
          </a:p>
        </p:txBody>
      </p:sp>
      <p:pic>
        <p:nvPicPr>
          <p:cNvPr id="6" name="Picture 5" descr="Traditional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556792"/>
            <a:ext cx="6898041" cy="491153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79512" y="188640"/>
            <a:ext cx="3980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เทคนิคเพื่อใช้วิเคราะห์องค์ประกอบร่วม</a:t>
            </a:r>
            <a:endParaRPr lang="th-TH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620688"/>
            <a:ext cx="68483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2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. </a:t>
            </a:r>
            <a:r>
              <a:rPr lang="th-TH" sz="2400" b="1" dirty="0" smtClean="0"/>
              <a:t>การวิเคราะห์องค์ประกอบร่วมแบบดัดแปลง (</a:t>
            </a:r>
            <a:r>
              <a:rPr lang="en-US" sz="2400" b="1" dirty="0" smtClean="0"/>
              <a:t>Adaptive conjoint analysis)</a:t>
            </a:r>
            <a:r>
              <a:rPr lang="en-US" sz="2400" dirty="0" smtClean="0"/>
              <a:t> </a:t>
            </a:r>
            <a:endParaRPr lang="th-TH" sz="2400" dirty="0" smtClean="0"/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   ได้แก่ ให้กลุ่มตัวอย่างประเมินปัจจัยต่าง ๆ ที่ออกแบบโดยโปรแกรมคอมพิวเตอร์</a:t>
            </a:r>
          </a:p>
        </p:txBody>
      </p:sp>
      <p:pic>
        <p:nvPicPr>
          <p:cNvPr id="7" name="Picture 6" descr="Adaptiv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2048" y="1628800"/>
            <a:ext cx="8316416" cy="369825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79512" y="188640"/>
            <a:ext cx="3980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เทคนิคเพื่อใช้วิเคราะห์องค์ประกอบร่วม</a:t>
            </a:r>
            <a:endParaRPr lang="th-TH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620688"/>
            <a:ext cx="87270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2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. </a:t>
            </a:r>
            <a:r>
              <a:rPr lang="th-TH" sz="2400" b="1" dirty="0" smtClean="0"/>
              <a:t>การวิเคราะห์องค์ประกอบร่วมแบบพื้นฐานการเลือก (</a:t>
            </a:r>
            <a:r>
              <a:rPr lang="en-US" sz="2400" b="1" dirty="0" smtClean="0"/>
              <a:t>Choice-base conjoint analysis</a:t>
            </a:r>
            <a:r>
              <a:rPr lang="th-TH" sz="2400" b="1" dirty="0" smtClean="0"/>
              <a:t>) </a:t>
            </a: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   ได้แก่ </a:t>
            </a:r>
            <a:r>
              <a:rPr lang="th-TH" sz="2400" b="1" dirty="0" smtClean="0"/>
              <a:t>เป็นการให้กลุ่มตัวอย่างเลือกรูปแบบที่ชอบจากรูปแบบที่ถูกคัดมาเพียงบางส่วน (</a:t>
            </a:r>
            <a:r>
              <a:rPr lang="en-US" sz="2400" b="1" dirty="0" smtClean="0"/>
              <a:t>Sets of profiles) </a:t>
            </a:r>
            <a:endParaRPr lang="th-TH" sz="2400" b="1" dirty="0" smtClean="0"/>
          </a:p>
        </p:txBody>
      </p:sp>
      <p:pic>
        <p:nvPicPr>
          <p:cNvPr id="6" name="Picture 5" descr="Choice bas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412776"/>
            <a:ext cx="6840760" cy="52104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8507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14.1 หลักการพื้นฐานของการวิเคราะห์องค์ประกอบร่วม </a:t>
            </a:r>
            <a:r>
              <a:rPr lang="en-US" sz="3200" b="1" dirty="0" smtClean="0">
                <a:solidFill>
                  <a:schemeClr val="bg1"/>
                </a:solidFill>
              </a:rPr>
              <a:t>(Conjoint analysis)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66633" y="600055"/>
            <a:ext cx="54184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14.1.5 การประเมินค่าความกลมกลืน</a:t>
            </a:r>
            <a:r>
              <a:rPr lang="en-US" sz="2800" b="1" dirty="0" smtClean="0">
                <a:solidFill>
                  <a:schemeClr val="bg1"/>
                </a:solidFill>
              </a:rPr>
              <a:t> (Goodness-of-fit</a:t>
            </a:r>
            <a:r>
              <a:rPr lang="th-TH" sz="2800" b="1" dirty="0" smtClean="0">
                <a:solidFill>
                  <a:schemeClr val="bg1"/>
                </a:solidFill>
              </a:rPr>
              <a:t>)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3736" y="1321604"/>
            <a:ext cx="6955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การประเมินค่าความกลมกลืนของเทคนิคการวิเคราะห์องค์ประกอบร่วม</a:t>
            </a:r>
            <a:endParaRPr lang="th-TH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1916832"/>
            <a:ext cx="794801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การเลือกรูปแบบตามความชอบโดยการให้คะแนนแต่ละรูปแบบ </a:t>
            </a:r>
            <a:r>
              <a:rPr lang="th-TH" sz="2400" b="1" dirty="0" smtClean="0"/>
              <a:t>เช่น </a:t>
            </a:r>
            <a:r>
              <a:rPr lang="th-TH" sz="2400" b="1" dirty="0" smtClean="0"/>
              <a:t>ให้คะแนนความชอบ 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 smtClean="0"/>
              <a:t>    </a:t>
            </a:r>
            <a:r>
              <a:rPr lang="th-TH" sz="2400" b="1" dirty="0" smtClean="0"/>
              <a:t>0-10 </a:t>
            </a:r>
            <a:r>
              <a:rPr lang="th-TH" sz="2400" b="1" dirty="0" smtClean="0"/>
              <a:t>คะแนน </a:t>
            </a:r>
            <a:r>
              <a:rPr lang="th-TH" sz="2400" b="1" dirty="0" smtClean="0"/>
              <a:t>ควร</a:t>
            </a:r>
            <a:r>
              <a:rPr lang="th-TH" sz="2400" b="1" dirty="0" smtClean="0"/>
              <a:t>ใช้ สถิติสหสัมพันธ์</a:t>
            </a:r>
            <a:r>
              <a:rPr lang="th-TH" sz="2400" b="1" dirty="0" err="1" smtClean="0"/>
              <a:t>เพียร์</a:t>
            </a:r>
            <a:r>
              <a:rPr lang="th-TH" sz="2400" b="1" dirty="0" smtClean="0"/>
              <a:t>สันอย่างง่าย (</a:t>
            </a:r>
            <a:r>
              <a:rPr lang="en-US" sz="2400" b="1" dirty="0" smtClean="0"/>
              <a:t>Simple Pearson correlation</a:t>
            </a:r>
            <a:r>
              <a:rPr lang="th-TH" sz="2400" b="1" dirty="0" smtClean="0"/>
              <a:t>) </a:t>
            </a:r>
          </a:p>
          <a:p>
            <a:pPr>
              <a:buFont typeface="Courier New" pitchFamily="49" charset="0"/>
              <a:buChar char="o"/>
            </a:pPr>
            <a:endParaRPr lang="th-TH" sz="2400" b="1" dirty="0" smtClean="0"/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การเลือกรูปแบบตามความชอบใช้แบบการลำดับ </a:t>
            </a:r>
            <a:r>
              <a:rPr lang="th-TH" sz="2400" b="1" dirty="0" smtClean="0"/>
              <a:t>เช่น </a:t>
            </a:r>
            <a:r>
              <a:rPr lang="th-TH" sz="2400" b="1" dirty="0" smtClean="0"/>
              <a:t>ให้ลำดับความชอบจากมากไปหาน้อย </a:t>
            </a:r>
          </a:p>
          <a:p>
            <a:r>
              <a:rPr lang="th-TH" sz="2400" b="1" dirty="0" smtClean="0"/>
              <a:t>    ควรใช้ สถิติ </a:t>
            </a:r>
            <a:r>
              <a:rPr lang="en-US" sz="2400" b="1" dirty="0" smtClean="0"/>
              <a:t>Spearman’s rho </a:t>
            </a:r>
            <a:r>
              <a:rPr lang="th-TH" sz="2400" b="1" dirty="0" smtClean="0"/>
              <a:t>หรือ </a:t>
            </a:r>
            <a:r>
              <a:rPr lang="en-US" sz="2400" b="1" dirty="0" smtClean="0"/>
              <a:t>Kendall’s tau</a:t>
            </a:r>
            <a:endParaRPr lang="th-TH" sz="2400" b="1" dirty="0" smtClean="0"/>
          </a:p>
          <a:p>
            <a:endParaRPr lang="th-TH" sz="2400" b="1" dirty="0" smtClean="0"/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การประเมินความแกร่งหรืออำนาจในการพยากรณ์ของสมการการวิเคราะห์องค์ประกอบร่วม </a:t>
            </a:r>
            <a:br>
              <a:rPr lang="th-TH" sz="2400" b="1" dirty="0" smtClean="0"/>
            </a:br>
            <a:r>
              <a:rPr lang="th-TH" sz="2400" b="1" dirty="0" smtClean="0"/>
              <a:t>    พิจารณาจากค่า </a:t>
            </a:r>
            <a:r>
              <a:rPr lang="en-US" sz="2400" b="1" dirty="0" smtClean="0"/>
              <a:t>Adjusted R2 </a:t>
            </a:r>
            <a:r>
              <a:rPr lang="th-TH" sz="2400" b="1" dirty="0" smtClean="0"/>
              <a:t>หากค่า </a:t>
            </a:r>
            <a:r>
              <a:rPr lang="en-US" sz="2400" b="1" dirty="0" smtClean="0"/>
              <a:t>Adjusted R2</a:t>
            </a:r>
            <a:r>
              <a:rPr lang="th-TH" sz="2400" b="1" dirty="0" smtClean="0"/>
              <a:t> เข้าใกล้ 1 แสดงว่ามีความแกร่งสูง</a:t>
            </a:r>
            <a:endParaRPr lang="en-US" sz="2400" b="1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8507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14.1 หลักการพื้นฐานของการวิเคราะห์องค์ประกอบร่วม </a:t>
            </a:r>
            <a:r>
              <a:rPr lang="en-US" sz="3200" b="1" dirty="0" smtClean="0">
                <a:solidFill>
                  <a:schemeClr val="bg1"/>
                </a:solidFill>
              </a:rPr>
              <a:t>(Conjoint analysis)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77550" y="600055"/>
            <a:ext cx="3007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14.1.6 ขนาดของกลุ่มตัวอย่าง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3736" y="1321604"/>
            <a:ext cx="66127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ขนาดของกลุ่มตัวอย่างสำหรับเทคนิคการวิเคราะห์องค์ประกอบร่วม</a:t>
            </a:r>
            <a:endParaRPr lang="th-TH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3356992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/>
              <a:t>ขนาดของกลุ่มตัวอย่างสำหรับการวิเคราะห์องค์ประกอบร่วมขึ้นกับรูปแบบการนำไปประยุกต์ใช้ เช่น หากนักวิจัยการตลาดต้องการแบ่งผู้บริโภคเป็นกลุ่ม ๆ ตามรูปแบบความชอบในคุณสมบัติต่าง ๆ ของผลิตภัณฑ์หรือบริการ แต่ละกลุ่มควรมีกลุ่มตัวอย่างไม่น้อยกว่า 200 ตัวอย่าง เช่น หากต้องการแบ่งกลุ่มลูกค้าเป็น 2 กลุ่ม คือ กลุ่มที่ชอบราคาต่ำ และกลุ่มที่ชอบความสะดวก ดังนั้นแต่ละกลุ่มควรมีข้อมูลไม่น้อยกว่า 200 ตัวอย่าง</a:t>
            </a:r>
            <a:endParaRPr lang="th-TH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1940639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/>
              <a:t>งานวิจัยที่ใช้เทคนิคการวิเคราะห์องค์ประกอบร่วมมีการเก็บจำนวนตัวอย่างที่แตกต่างกันตั้งแต่ 100-1,000 ตัวอย่าง โดยส่วนใหญ่จะใช้กลุ่มตัวอย่างระหว่าง 300-550 ตัวอย่าง อย่างไรก็ดี พบว่าในบางงานวิจัยมีการใช้กลุ่มตัวอย่างที่น้อยกว่า 100 ตัวอย่าง </a:t>
            </a:r>
            <a:endParaRPr lang="th-TH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4299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14.2 การวิเคราะห์องค์ประกอบร่วมโดยใช้โปรแกรม </a:t>
            </a:r>
            <a:r>
              <a:rPr lang="en-US" sz="3200" b="1" dirty="0" smtClean="0">
                <a:solidFill>
                  <a:schemeClr val="bg1"/>
                </a:solidFill>
              </a:rPr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77550" y="600055"/>
            <a:ext cx="3007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14.2.1 การคัดเลือกคุณสมบัติ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3736" y="1321604"/>
            <a:ext cx="7051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การคัดเลือกปัจจัยหรือคุณสมบัติที่มีอิทธิพลต่อการตัดสินใจของผู้บริโภค</a:t>
            </a:r>
            <a:endParaRPr lang="th-TH" sz="2800" b="1" dirty="0"/>
          </a:p>
        </p:txBody>
      </p:sp>
      <p:pic>
        <p:nvPicPr>
          <p:cNvPr id="10" name="Picture 9" descr="คุณสมบัติ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24136" y="1916832"/>
            <a:ext cx="7668344" cy="405278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4299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14.2 การวิเคราะห์องค์ประกอบร่วมโดยใช้โปรแกรม </a:t>
            </a:r>
            <a:r>
              <a:rPr lang="en-US" sz="3200" b="1" dirty="0" smtClean="0">
                <a:solidFill>
                  <a:schemeClr val="bg1"/>
                </a:solidFill>
              </a:rPr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77550" y="600055"/>
            <a:ext cx="3007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14.2.1 การคัดเลือกคุณสมบัติ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3736" y="1321604"/>
            <a:ext cx="5174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การคัดเลือกระดับหรือคุณสมบัติย่อยของแต่ละปัจจัย</a:t>
            </a:r>
            <a:endParaRPr lang="th-TH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1844824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/>
              <a:t>นักวิจัยการตลาดสามารถสำรวจตลาดเพื่อสรุประดับของคุณสมบัติ หรืออาจใช้วิธีสอบถามจากผู้บริโภคหรือผู้เชี่ยวชาญก็ได้ เช่น</a:t>
            </a:r>
            <a:endParaRPr lang="th-TH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331640" y="2996952"/>
            <a:ext cx="72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หน่วยประมวลผล  ที่ได้รับความนิยม คือ </a:t>
            </a:r>
            <a:r>
              <a:rPr lang="en-US" sz="2400" b="1" dirty="0" smtClean="0"/>
              <a:t>Core i3, Core i5, Core i7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ขนาดพื้นที่เก็บข้อมูล ที่ได้รับความนิยม คือ</a:t>
            </a:r>
            <a:r>
              <a:rPr lang="en-US" sz="2400" b="1" dirty="0" smtClean="0"/>
              <a:t> 500GB, 750GB, 1TB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ขนาดจอภาพ  ที่ได้รับความนิยม คือ 17 นิ้ว</a:t>
            </a:r>
            <a:r>
              <a:rPr lang="en-US" sz="2400" b="1" dirty="0" smtClean="0"/>
              <a:t>, </a:t>
            </a:r>
            <a:r>
              <a:rPr lang="th-TH" sz="2400" b="1" dirty="0" smtClean="0"/>
              <a:t>20 นิ้ว</a:t>
            </a:r>
            <a:r>
              <a:rPr lang="en-US" sz="2400" b="1" dirty="0" smtClean="0"/>
              <a:t>, </a:t>
            </a:r>
            <a:r>
              <a:rPr lang="th-TH" sz="2400" b="1" dirty="0" smtClean="0"/>
              <a:t>24 นิ้ว</a:t>
            </a:r>
            <a:endParaRPr lang="en-US" sz="2400" b="1" dirty="0" smtClean="0"/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ราคา ที่มีจำหน่ายในตลาด คือ 15,000 บาท</a:t>
            </a:r>
            <a:r>
              <a:rPr lang="en-US" sz="2400" b="1" dirty="0" smtClean="0"/>
              <a:t> 20,000 </a:t>
            </a:r>
            <a:r>
              <a:rPr lang="th-TH" sz="2400" b="1" dirty="0" smtClean="0"/>
              <a:t>บาท</a:t>
            </a:r>
            <a:r>
              <a:rPr lang="en-US" sz="2400" b="1" dirty="0" smtClean="0"/>
              <a:t> 25,000 </a:t>
            </a:r>
            <a:r>
              <a:rPr lang="th-TH" sz="2400" b="1" dirty="0" smtClean="0"/>
              <a:t>บาท </a:t>
            </a:r>
            <a:r>
              <a:rPr lang="en-US" sz="2400" b="1" dirty="0" smtClean="0"/>
              <a:t>30,000</a:t>
            </a:r>
            <a:r>
              <a:rPr lang="th-TH" sz="2400" b="1" dirty="0" smtClean="0"/>
              <a:t> บาท</a:t>
            </a:r>
            <a:endParaRPr lang="en-US" sz="2400" b="1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4299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14.2 การวิเคราะห์องค์ประกอบร่วมโดยใช้โปรแกรม </a:t>
            </a:r>
            <a:r>
              <a:rPr lang="en-US" sz="3200" b="1" dirty="0" smtClean="0">
                <a:solidFill>
                  <a:schemeClr val="bg1"/>
                </a:solidFill>
              </a:rPr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93955" y="600055"/>
            <a:ext cx="2791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14.2.</a:t>
            </a:r>
            <a:r>
              <a:rPr lang="en-GB" sz="2800" b="1" dirty="0" smtClean="0">
                <a:solidFill>
                  <a:schemeClr val="bg1"/>
                </a:solidFill>
              </a:rPr>
              <a:t>2</a:t>
            </a:r>
            <a:r>
              <a:rPr lang="th-TH" sz="2800" b="1" dirty="0" smtClean="0">
                <a:solidFill>
                  <a:schemeClr val="bg1"/>
                </a:solidFill>
              </a:rPr>
              <a:t> การออกแบบรูปแบบ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3736" y="1321604"/>
            <a:ext cx="35926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การคำนวณชุดคุณสมบัติที่น้อยที่สุด</a:t>
            </a:r>
            <a:endParaRPr lang="th-TH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2031231"/>
            <a:ext cx="8010526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th-TH" sz="2400" b="1" dirty="0" smtClean="0"/>
              <a:t>จำนวนน้อยที่สุดของชุดคุณสมบัติ</a:t>
            </a:r>
            <a:r>
              <a:rPr lang="en-US" sz="2400" b="1" dirty="0" smtClean="0"/>
              <a:t> = </a:t>
            </a:r>
            <a:r>
              <a:rPr lang="th-TH" sz="2400" b="1" dirty="0" smtClean="0"/>
              <a:t>จำนวนระดับของคุณสมบัติทั้งหมด</a:t>
            </a:r>
            <a:r>
              <a:rPr lang="en-US" sz="2400" b="1" dirty="0" smtClean="0"/>
              <a:t> – </a:t>
            </a:r>
            <a:r>
              <a:rPr lang="th-TH" sz="2400" b="1" dirty="0" smtClean="0"/>
              <a:t>จำนวนคุณสมบัติ + 1</a:t>
            </a:r>
            <a:endParaRPr lang="th-TH" sz="24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403648" y="2924944"/>
          <a:ext cx="7056784" cy="1645920"/>
        </p:xfrm>
        <a:graphic>
          <a:graphicData uri="http://schemas.openxmlformats.org/drawingml/2006/table">
            <a:tbl>
              <a:tblPr/>
              <a:tblGrid>
                <a:gridCol w="1763987"/>
                <a:gridCol w="1763987"/>
                <a:gridCol w="1763987"/>
                <a:gridCol w="1764823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หน่วยประมวลผล</a:t>
                      </a:r>
                      <a:endParaRPr lang="en-US" sz="1800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(มี 3 ระดับ)</a:t>
                      </a:r>
                      <a:endParaRPr lang="en-US" sz="1800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ขนาดพื้นที่เก็บข้อมูล</a:t>
                      </a:r>
                      <a:endParaRPr lang="en-US" sz="180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(มี 3 ระดับ)</a:t>
                      </a:r>
                      <a:endParaRPr lang="en-US" sz="180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ขนาดจอภาพ</a:t>
                      </a:r>
                      <a:endParaRPr lang="en-US" sz="180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(มี 3 ระดับ)</a:t>
                      </a:r>
                      <a:endParaRPr lang="en-US" sz="180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ราคา</a:t>
                      </a:r>
                      <a:endParaRPr lang="en-US" sz="180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(มี 4 ระดับ)</a:t>
                      </a:r>
                      <a:endParaRPr lang="en-US" sz="180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80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Core i3</a:t>
                      </a:r>
                    </a:p>
                    <a:p>
                      <a:pPr marL="342900" lvl="0" indent="-3429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80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Core i5</a:t>
                      </a:r>
                    </a:p>
                    <a:p>
                      <a:pPr marL="342900" lvl="0" indent="-3429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80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Core i7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80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500GB</a:t>
                      </a:r>
                    </a:p>
                    <a:p>
                      <a:pPr marL="342900" lvl="0" indent="-3429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80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750GB</a:t>
                      </a:r>
                    </a:p>
                    <a:p>
                      <a:pPr marL="342900" lvl="0" indent="-3429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80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1TB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17 นิ้ว</a:t>
                      </a:r>
                      <a:endParaRPr lang="en-US" sz="1800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342900" lvl="0" indent="-3429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20 นิ้ว</a:t>
                      </a:r>
                      <a:endParaRPr lang="en-US" sz="1800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342900" lvl="0" indent="-3429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24 นิ้ว</a:t>
                      </a:r>
                      <a:endParaRPr lang="en-US" sz="1800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15,000 บาท </a:t>
                      </a:r>
                      <a:endParaRPr lang="en-US" sz="1800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342900" lvl="0" indent="-3429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8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20,000 </a:t>
                      </a:r>
                      <a:r>
                        <a:rPr lang="th-TH" sz="18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บาท </a:t>
                      </a:r>
                      <a:endParaRPr lang="en-US" sz="1800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342900" lvl="0" indent="-3429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8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25,000 </a:t>
                      </a:r>
                      <a:r>
                        <a:rPr lang="th-TH" sz="18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บาท </a:t>
                      </a:r>
                      <a:endParaRPr lang="en-US" sz="1800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342900" lvl="0" indent="-3429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8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30,000</a:t>
                      </a:r>
                      <a:r>
                        <a:rPr lang="th-TH" sz="18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 บาท</a:t>
                      </a:r>
                      <a:endParaRPr lang="en-US" sz="1800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547664" y="4869160"/>
            <a:ext cx="55258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จำนวนน้อยที่สุดของชุดคุณสมบัติ</a:t>
            </a:r>
            <a:r>
              <a:rPr lang="en-US" sz="2800" b="1" dirty="0" smtClean="0"/>
              <a:t> = </a:t>
            </a:r>
            <a:r>
              <a:rPr lang="th-TH" sz="2800" b="1" dirty="0" smtClean="0"/>
              <a:t> (3+3+3+4) - 4 + 1 </a:t>
            </a:r>
            <a:endParaRPr lang="en-US" sz="2800" b="1" dirty="0" smtClean="0"/>
          </a:p>
          <a:p>
            <a:r>
              <a:rPr lang="en-US" sz="2800" b="1" dirty="0" smtClean="0"/>
              <a:t>                                                       </a:t>
            </a:r>
            <a:r>
              <a:rPr lang="th-TH" sz="2800" b="1" dirty="0" smtClean="0"/>
              <a:t> </a:t>
            </a:r>
            <a:r>
              <a:rPr lang="en-US" sz="2800" b="1" dirty="0" smtClean="0"/>
              <a:t>=  10 </a:t>
            </a:r>
            <a:r>
              <a:rPr lang="th-TH" sz="2800" b="1" dirty="0" smtClean="0"/>
              <a:t>ชุด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79512" y="188640"/>
            <a:ext cx="5178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การสร้างชุดคุณสมบัติที่จะนำไปทดสอบกับผู้บริโภค</a:t>
            </a:r>
            <a:endParaRPr lang="th-TH" sz="2800" b="1" dirty="0"/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2339752" y="836712"/>
            <a:ext cx="5472608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Data &gt; Orthogonal Design &gt; Generate</a:t>
            </a:r>
            <a:endParaRPr kumimoji="0" lang="th-TH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0" name="Picture 9" descr="14-02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1" y="1412776"/>
            <a:ext cx="2448271" cy="2342067"/>
          </a:xfrm>
          <a:prstGeom prst="rect">
            <a:avLst/>
          </a:prstGeom>
        </p:spPr>
      </p:pic>
      <p:pic>
        <p:nvPicPr>
          <p:cNvPr id="12" name="Picture 11" descr="14-02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9" y="1412776"/>
            <a:ext cx="2484018" cy="2376264"/>
          </a:xfrm>
          <a:prstGeom prst="rect">
            <a:avLst/>
          </a:prstGeom>
        </p:spPr>
      </p:pic>
      <p:pic>
        <p:nvPicPr>
          <p:cNvPr id="13" name="Picture 12" descr="14-02-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2924944"/>
            <a:ext cx="4352381" cy="3609524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>
            <a:off x="2483768" y="2348880"/>
            <a:ext cx="50405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Right Arrow 14"/>
          <p:cNvSpPr/>
          <p:nvPr/>
        </p:nvSpPr>
        <p:spPr>
          <a:xfrm rot="2598894">
            <a:off x="4820255" y="2669143"/>
            <a:ext cx="50405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8507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14.1 หลักการพื้นฐานของการวิเคราะห์องค์ประกอบร่วม </a:t>
            </a:r>
            <a:r>
              <a:rPr lang="en-US" sz="3200" b="1" dirty="0" smtClean="0">
                <a:solidFill>
                  <a:schemeClr val="bg1"/>
                </a:solidFill>
              </a:rPr>
              <a:t>(Conjoint analysis)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55686" y="600055"/>
            <a:ext cx="4429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14.1.1 แนวคิดการวิเคราะห์องค์ประกอบร่วม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3736" y="1321604"/>
            <a:ext cx="3954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การวิเคราะห์องค์ประกอบร่วมคืออะไร</a:t>
            </a:r>
            <a:r>
              <a:rPr lang="en-US" sz="2800" b="1" dirty="0" smtClean="0"/>
              <a:t>?</a:t>
            </a:r>
            <a:endParaRPr lang="th-TH" sz="28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627784" y="4077072"/>
            <a:ext cx="42354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Y</a:t>
            </a:r>
            <a:r>
              <a:rPr lang="en-US" sz="4000" b="1" baseline="-25000" dirty="0" smtClean="0">
                <a:solidFill>
                  <a:srgbClr val="C00000"/>
                </a:solidFill>
              </a:rPr>
              <a:t>1</a:t>
            </a:r>
            <a:r>
              <a:rPr lang="en-US" sz="4000" b="1" dirty="0" smtClean="0">
                <a:solidFill>
                  <a:srgbClr val="C00000"/>
                </a:solidFill>
              </a:rPr>
              <a:t>    =   X</a:t>
            </a:r>
            <a:r>
              <a:rPr lang="en-US" sz="4000" b="1" baseline="-25000" dirty="0" smtClean="0">
                <a:solidFill>
                  <a:srgbClr val="C00000"/>
                </a:solidFill>
              </a:rPr>
              <a:t>1</a:t>
            </a:r>
            <a:r>
              <a:rPr lang="en-US" sz="4000" b="1" dirty="0" smtClean="0">
                <a:solidFill>
                  <a:srgbClr val="C00000"/>
                </a:solidFill>
              </a:rPr>
              <a:t> + X</a:t>
            </a:r>
            <a:r>
              <a:rPr lang="en-US" sz="4000" b="1" baseline="-25000" dirty="0" smtClean="0">
                <a:solidFill>
                  <a:srgbClr val="C00000"/>
                </a:solidFill>
              </a:rPr>
              <a:t>2</a:t>
            </a:r>
            <a:r>
              <a:rPr lang="en-US" sz="4000" b="1" dirty="0" smtClean="0">
                <a:solidFill>
                  <a:srgbClr val="C00000"/>
                </a:solidFill>
              </a:rPr>
              <a:t> + X</a:t>
            </a:r>
            <a:r>
              <a:rPr lang="en-US" sz="4000" b="1" baseline="-25000" dirty="0" smtClean="0">
                <a:solidFill>
                  <a:srgbClr val="C00000"/>
                </a:solidFill>
              </a:rPr>
              <a:t>3</a:t>
            </a:r>
            <a:r>
              <a:rPr lang="en-US" sz="4000" b="1" dirty="0" smtClean="0">
                <a:solidFill>
                  <a:srgbClr val="C00000"/>
                </a:solidFill>
              </a:rPr>
              <a:t> + …X</a:t>
            </a:r>
            <a:r>
              <a:rPr lang="en-US" sz="4000" b="1" baseline="-25000" dirty="0" smtClean="0">
                <a:solidFill>
                  <a:srgbClr val="C00000"/>
                </a:solidFill>
              </a:rPr>
              <a:t>N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15616" y="1844824"/>
            <a:ext cx="78228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Stamaits</a:t>
            </a:r>
            <a:r>
              <a:rPr lang="en-US" sz="2000" b="1" dirty="0" smtClean="0"/>
              <a:t> (</a:t>
            </a:r>
            <a:r>
              <a:rPr lang="th-TH" sz="2000" b="1" dirty="0" smtClean="0"/>
              <a:t>200</a:t>
            </a:r>
            <a:r>
              <a:rPr lang="en-US" sz="2000" b="1" dirty="0" smtClean="0"/>
              <a:t>3, p. 153)</a:t>
            </a:r>
            <a:r>
              <a:rPr lang="th-TH" sz="2000" b="1" dirty="0" smtClean="0"/>
              <a:t> ระบุว่า เทคนิคการวิเคราะห์องค์ประกอบร่วม หมายถึง เทคนิคการวิเคราะห์แบบพหุตัวแปรเพื่อสร้างความเข้าใจว่าผู้บริโภคมีความชอบสินค้าและบริการอย่างไร หลักพื้นฐานการวิเคราะห์ คือ ให้ผู้บริโภคประเมินคุณค่าของสินค้า/บริการ/แนวคิด ที่รวมคุณสมบัติที่แตกต่างกันเข้าด้วยกัน</a:t>
            </a:r>
            <a:endParaRPr lang="th-TH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75656" y="3068960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การวิเคราะห์องค์ประกอบร่วมจะแสดงความชอบที่มีต่อสินค้าหรือบริการโดยรวมจากการประเมินคุณสมบัติต่าง ๆ ในรูปสมการดังนี้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61" y="206684"/>
            <a:ext cx="7125317" cy="40160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815" y="631632"/>
            <a:ext cx="2781541" cy="198899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355976" y="5010504"/>
            <a:ext cx="12426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2 พันล้าน</a:t>
            </a:r>
            <a:endParaRPr lang="th-TH" sz="3200" b="1" dirty="0"/>
          </a:p>
        </p:txBody>
      </p:sp>
      <p:cxnSp>
        <p:nvCxnSpPr>
          <p:cNvPr id="19" name="Straight Arrow Connector 18"/>
          <p:cNvCxnSpPr>
            <a:stCxn id="17" idx="5"/>
          </p:cNvCxnSpPr>
          <p:nvPr/>
        </p:nvCxnSpPr>
        <p:spPr>
          <a:xfrm>
            <a:off x="3372263" y="3797776"/>
            <a:ext cx="1055721" cy="1359416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1835696" y="3429000"/>
            <a:ext cx="1800200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Oval 22"/>
          <p:cNvSpPr/>
          <p:nvPr/>
        </p:nvSpPr>
        <p:spPr>
          <a:xfrm>
            <a:off x="7884368" y="764704"/>
            <a:ext cx="864096" cy="129614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6132172" y="762526"/>
            <a:ext cx="600068" cy="2882498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2123728" y="3068960"/>
            <a:ext cx="1800200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948327" y="3356992"/>
            <a:ext cx="1055721" cy="1359416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76056" y="4290424"/>
            <a:ext cx="12907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ตั้งชื่อไฟล์</a:t>
            </a:r>
            <a:endParaRPr lang="th-TH" sz="32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4145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คำสั่งเพื่อเปิดไฟล์ชุดคุณสมบัติที่สร้างขึ้น </a:t>
            </a:r>
            <a:endParaRPr lang="th-TH" sz="2800" b="1" dirty="0"/>
          </a:p>
        </p:txBody>
      </p:sp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1751012" y="777081"/>
            <a:ext cx="5557291" cy="347663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28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Data &gt; Orthogonal Design &gt; Display</a:t>
            </a:r>
            <a:endParaRPr lang="th-TH" sz="2800" b="1" dirty="0" smtClean="0"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</p:txBody>
      </p:sp>
      <p:pic>
        <p:nvPicPr>
          <p:cNvPr id="4" name="Picture 3" descr="14-04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700808"/>
            <a:ext cx="6000000" cy="123809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139952" y="2636912"/>
            <a:ext cx="360040" cy="720080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72000" y="3060249"/>
            <a:ext cx="2885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เลือกไฟล์ข้อมูลที่สร้างไว้</a:t>
            </a:r>
            <a:endParaRPr lang="th-TH" sz="3200" b="1" dirty="0"/>
          </a:p>
        </p:txBody>
      </p:sp>
      <p:sp>
        <p:nvSpPr>
          <p:cNvPr id="9" name="Right Arrow 8"/>
          <p:cNvSpPr/>
          <p:nvPr/>
        </p:nvSpPr>
        <p:spPr>
          <a:xfrm rot="5400000">
            <a:off x="3995936" y="3573016"/>
            <a:ext cx="50405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0" name="Picture 9" descr="14-04-22-A.bmp"/>
          <p:cNvPicPr>
            <a:picLocks noChangeAspect="1"/>
          </p:cNvPicPr>
          <p:nvPr/>
        </p:nvPicPr>
        <p:blipFill>
          <a:blip r:embed="rId3" cstate="print"/>
          <a:srcRect r="26764" b="68530"/>
          <a:stretch>
            <a:fillRect/>
          </a:stretch>
        </p:blipFill>
        <p:spPr>
          <a:xfrm>
            <a:off x="395536" y="4270380"/>
            <a:ext cx="8244408" cy="203894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45784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คำสั่งสร้างชุดคุณสมบัติเพื่อนำไปสำรวจข้อมูล</a:t>
            </a:r>
          </a:p>
        </p:txBody>
      </p:sp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1751012" y="777081"/>
            <a:ext cx="5557291" cy="347663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28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Data &gt; Orthogonal Design &gt; Display</a:t>
            </a:r>
          </a:p>
        </p:txBody>
      </p:sp>
      <p:pic>
        <p:nvPicPr>
          <p:cNvPr id="12" name="Picture 11" descr="14-0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628800"/>
            <a:ext cx="4380953" cy="2771429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4110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แสดงชุดคุณสมบัติเพื่อนำไปสำรวจข้อมูล</a:t>
            </a:r>
          </a:p>
        </p:txBody>
      </p:sp>
      <p:pic>
        <p:nvPicPr>
          <p:cNvPr id="5" name="Picture 4" descr="Card List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764704"/>
            <a:ext cx="6471204" cy="5606682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60644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14.2.3 การออกแบบการเก็บข้อมูล (แบบจัดเรียง</a:t>
            </a:r>
            <a:r>
              <a:rPr lang="en-US" sz="2800" b="1" dirty="0" smtClean="0"/>
              <a:t>:</a:t>
            </a:r>
            <a:r>
              <a:rPr lang="th-TH" sz="2800" b="1" dirty="0" smtClean="0"/>
              <a:t> </a:t>
            </a:r>
            <a:r>
              <a:rPr lang="en-US" sz="2800" b="1" dirty="0" smtClean="0"/>
              <a:t>Sequence)</a:t>
            </a:r>
            <a:r>
              <a:rPr lang="en-US" sz="2800" dirty="0" smtClean="0"/>
              <a:t> </a:t>
            </a:r>
            <a:endParaRPr lang="en-US" sz="2800" b="1" dirty="0" smtClean="0"/>
          </a:p>
        </p:txBody>
      </p:sp>
      <p:pic>
        <p:nvPicPr>
          <p:cNvPr id="4" name="Picture 3" descr="แบบจัดเรียง (Sequence)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648072"/>
            <a:ext cx="6032532" cy="602128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53254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14.2.3 การออกแบบการเก็บข้อมูล (แบบลำดับ</a:t>
            </a:r>
            <a:r>
              <a:rPr lang="en-US" sz="2800" b="1" dirty="0" smtClean="0"/>
              <a:t>:</a:t>
            </a:r>
            <a:r>
              <a:rPr lang="th-TH" sz="2800" b="1" dirty="0" smtClean="0"/>
              <a:t> </a:t>
            </a:r>
            <a:r>
              <a:rPr lang="en-US" sz="2800" b="1" dirty="0" smtClean="0"/>
              <a:t>Rank)</a:t>
            </a:r>
            <a:r>
              <a:rPr lang="en-US" sz="2800" dirty="0" smtClean="0"/>
              <a:t> </a:t>
            </a:r>
            <a:endParaRPr lang="en-US" sz="2800" b="1" dirty="0" smtClean="0"/>
          </a:p>
        </p:txBody>
      </p:sp>
      <p:pic>
        <p:nvPicPr>
          <p:cNvPr id="5" name="Picture 4" descr="แบบลำดับ (Rank) 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6843" y="944664"/>
            <a:ext cx="8230314" cy="4968671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59089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14.2.3 การออกแบบการเก็บข้อมูล (แบบให้คะแนน</a:t>
            </a:r>
            <a:r>
              <a:rPr lang="en-US" sz="2800" b="1" dirty="0" smtClean="0"/>
              <a:t>:</a:t>
            </a:r>
            <a:r>
              <a:rPr lang="th-TH" sz="2800" b="1" dirty="0" smtClean="0"/>
              <a:t> </a:t>
            </a:r>
            <a:r>
              <a:rPr lang="en-US" sz="2800" b="1" dirty="0" smtClean="0"/>
              <a:t>Score)</a:t>
            </a:r>
            <a:r>
              <a:rPr lang="en-US" sz="2800" dirty="0" smtClean="0"/>
              <a:t> </a:t>
            </a:r>
            <a:endParaRPr lang="en-US" sz="2800" b="1" dirty="0" smtClean="0"/>
          </a:p>
        </p:txBody>
      </p:sp>
      <p:pic>
        <p:nvPicPr>
          <p:cNvPr id="4" name="Picture 3" descr="แบบให้คะแนน (Score) 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9705" y="948475"/>
            <a:ext cx="8184590" cy="496105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26388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14.2.4 การวิเคราะห์ข้อมูล</a:t>
            </a:r>
            <a:endParaRPr lang="en-US" sz="2800" b="1" dirty="0"/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2267744" y="836712"/>
            <a:ext cx="3517900" cy="349250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28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File &gt; New &gt; Syntax</a:t>
            </a:r>
            <a:endParaRPr lang="th-TH" sz="2800" b="1" dirty="0" smtClean="0"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</p:txBody>
      </p:sp>
      <p:pic>
        <p:nvPicPr>
          <p:cNvPr id="5" name="Picture 4" descr="14-06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2669" y="1628800"/>
            <a:ext cx="8685715" cy="4780953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26388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14.2.4 การวิเคราะห์ข้อมูล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556792"/>
            <a:ext cx="38884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CONJOINT PLAN='D:/Comspec.sav'</a:t>
            </a:r>
          </a:p>
          <a:p>
            <a:r>
              <a:rPr lang="en-US" sz="2400" dirty="0" smtClean="0"/>
              <a:t>    /DATA='D:/ConjointData.sav'</a:t>
            </a:r>
          </a:p>
          <a:p>
            <a:r>
              <a:rPr lang="en-US" sz="2400" dirty="0" smtClean="0"/>
              <a:t>    /SEQUENCE=Pref01 To Pref19</a:t>
            </a:r>
          </a:p>
          <a:p>
            <a:r>
              <a:rPr lang="en-US" sz="2400" dirty="0" smtClean="0"/>
              <a:t>    /SUBJECT=ID</a:t>
            </a:r>
          </a:p>
          <a:p>
            <a:r>
              <a:rPr lang="en-US" sz="2400" dirty="0" smtClean="0"/>
              <a:t>    /FACTORS= CPU (Linear) </a:t>
            </a:r>
          </a:p>
          <a:p>
            <a:r>
              <a:rPr lang="en-US" sz="2400" dirty="0" smtClean="0"/>
              <a:t>Monitor (Linear) </a:t>
            </a:r>
          </a:p>
          <a:p>
            <a:r>
              <a:rPr lang="en-US" sz="2400" dirty="0" smtClean="0"/>
              <a:t>HDD (Linear) </a:t>
            </a:r>
          </a:p>
          <a:p>
            <a:r>
              <a:rPr lang="en-US" sz="2400" dirty="0" smtClean="0"/>
              <a:t>Price (Linear) </a:t>
            </a:r>
          </a:p>
          <a:p>
            <a:r>
              <a:rPr lang="en-US" sz="2400" dirty="0" smtClean="0"/>
              <a:t>/PRINT=SUMMARYONLY.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00191" y="1556792"/>
            <a:ext cx="4075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ชุดคุณสมบัติคือไฟล์ </a:t>
            </a:r>
            <a:r>
              <a:rPr lang="en-US" sz="2400" b="1" dirty="0" smtClean="0">
                <a:solidFill>
                  <a:srgbClr val="C00000"/>
                </a:solidFill>
              </a:rPr>
              <a:t>Comspec.sav </a:t>
            </a:r>
            <a:r>
              <a:rPr lang="th-TH" sz="2400" b="1" dirty="0" smtClean="0">
                <a:solidFill>
                  <a:srgbClr val="C00000"/>
                </a:solidFill>
              </a:rPr>
              <a:t>ที่ </a:t>
            </a:r>
            <a:r>
              <a:rPr lang="en-US" sz="2400" b="1" dirty="0" smtClean="0">
                <a:solidFill>
                  <a:srgbClr val="C00000"/>
                </a:solidFill>
              </a:rPr>
              <a:t>Drive D</a:t>
            </a:r>
            <a:endParaRPr lang="th-TH" sz="2400" b="1" dirty="0">
              <a:solidFill>
                <a:srgbClr val="C0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779912" y="1772816"/>
            <a:ext cx="360040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275856" y="2204864"/>
            <a:ext cx="360040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69520" y="1959223"/>
            <a:ext cx="3898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ข้อมูลคือไฟล์ </a:t>
            </a:r>
            <a:r>
              <a:rPr lang="en-US" sz="2400" b="1" dirty="0" smtClean="0">
                <a:solidFill>
                  <a:srgbClr val="C00000"/>
                </a:solidFill>
              </a:rPr>
              <a:t>ConjointData.sav </a:t>
            </a:r>
            <a:r>
              <a:rPr lang="th-TH" sz="2400" b="1" dirty="0" smtClean="0">
                <a:solidFill>
                  <a:srgbClr val="C00000"/>
                </a:solidFill>
              </a:rPr>
              <a:t>ที่ </a:t>
            </a:r>
            <a:r>
              <a:rPr lang="en-US" sz="2400" b="1" dirty="0" smtClean="0">
                <a:solidFill>
                  <a:srgbClr val="C00000"/>
                </a:solidFill>
              </a:rPr>
              <a:t>Drive D</a:t>
            </a:r>
            <a:endParaRPr lang="th-TH" sz="2400" b="1" dirty="0" smtClean="0">
              <a:solidFill>
                <a:srgbClr val="C0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442924" y="2523632"/>
            <a:ext cx="360040" cy="0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23928" y="2276872"/>
            <a:ext cx="49151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แบบสอบถามเป็นแบบจัดเรียง</a:t>
            </a:r>
            <a:r>
              <a:rPr lang="en-US" sz="2400" b="1" dirty="0" smtClean="0">
                <a:solidFill>
                  <a:srgbClr val="C00000"/>
                </a:solidFill>
              </a:rPr>
              <a:t>:</a:t>
            </a:r>
            <a:r>
              <a:rPr lang="th-TH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Sequence</a:t>
            </a:r>
            <a:r>
              <a:rPr lang="th-TH" sz="2400" b="1" dirty="0" smtClean="0">
                <a:solidFill>
                  <a:srgbClr val="C00000"/>
                </a:solidFill>
              </a:rPr>
              <a:t> ลำดับความชอบ</a:t>
            </a:r>
            <a:br>
              <a:rPr lang="th-TH" sz="2400" b="1" dirty="0" smtClean="0">
                <a:solidFill>
                  <a:srgbClr val="C00000"/>
                </a:solidFill>
              </a:rPr>
            </a:br>
            <a:r>
              <a:rPr lang="th-TH" sz="2400" b="1" dirty="0" smtClean="0">
                <a:solidFill>
                  <a:srgbClr val="C00000"/>
                </a:solidFill>
              </a:rPr>
              <a:t>จากตัวแปร </a:t>
            </a:r>
            <a:r>
              <a:rPr lang="en-US" sz="2400" b="1" dirty="0" smtClean="0">
                <a:solidFill>
                  <a:srgbClr val="C00000"/>
                </a:solidFill>
              </a:rPr>
              <a:t>Pref01 </a:t>
            </a:r>
            <a:r>
              <a:rPr lang="th-TH" sz="2400" b="1" dirty="0" smtClean="0">
                <a:solidFill>
                  <a:srgbClr val="C00000"/>
                </a:solidFill>
              </a:rPr>
              <a:t>ไปจนถึงตัวแปร </a:t>
            </a:r>
            <a:r>
              <a:rPr lang="en-US" sz="2400" b="1" dirty="0" smtClean="0">
                <a:solidFill>
                  <a:srgbClr val="C00000"/>
                </a:solidFill>
              </a:rPr>
              <a:t>Pref1</a:t>
            </a:r>
            <a:r>
              <a:rPr lang="th-TH" sz="2400" b="1" dirty="0" smtClean="0">
                <a:solidFill>
                  <a:srgbClr val="C00000"/>
                </a:solidFill>
              </a:rPr>
              <a:t>9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211960" y="3140968"/>
            <a:ext cx="2754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ให้วิเคราะห์ข้อมูลตัวแปรชื่อ </a:t>
            </a:r>
            <a:r>
              <a:rPr lang="en-US" sz="2400" b="1" dirty="0" smtClean="0">
                <a:solidFill>
                  <a:srgbClr val="C00000"/>
                </a:solidFill>
              </a:rPr>
              <a:t>ID</a:t>
            </a:r>
            <a:endParaRPr lang="th-TH" sz="2400" b="1" dirty="0" smtClean="0">
              <a:solidFill>
                <a:srgbClr val="C0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051720" y="2852936"/>
            <a:ext cx="2160240" cy="504056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Left Brace 22"/>
          <p:cNvSpPr/>
          <p:nvPr/>
        </p:nvSpPr>
        <p:spPr>
          <a:xfrm rot="10800000">
            <a:off x="2987824" y="3284984"/>
            <a:ext cx="432048" cy="1296144"/>
          </a:xfrm>
          <a:prstGeom prst="leftBrac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>
            <a:off x="3563888" y="3789040"/>
            <a:ext cx="4878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ปัจจัย </a:t>
            </a:r>
            <a:r>
              <a:rPr lang="en-US" sz="2400" b="1" dirty="0" smtClean="0">
                <a:solidFill>
                  <a:srgbClr val="C00000"/>
                </a:solidFill>
              </a:rPr>
              <a:t>CPU, Monitor, HDD, </a:t>
            </a:r>
            <a:r>
              <a:rPr lang="th-TH" sz="2400" b="1" dirty="0" smtClean="0">
                <a:solidFill>
                  <a:srgbClr val="C00000"/>
                </a:solidFill>
              </a:rPr>
              <a:t>และ </a:t>
            </a:r>
            <a:r>
              <a:rPr lang="en-US" sz="2400" b="1" dirty="0" smtClean="0">
                <a:solidFill>
                  <a:srgbClr val="C00000"/>
                </a:solidFill>
              </a:rPr>
              <a:t>Price </a:t>
            </a:r>
            <a:r>
              <a:rPr lang="th-TH" sz="2400" b="1" dirty="0" smtClean="0">
                <a:solidFill>
                  <a:srgbClr val="C00000"/>
                </a:solidFill>
              </a:rPr>
              <a:t>เป็นแบบเส้นตรง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987824" y="4797152"/>
            <a:ext cx="2160240" cy="504056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92080" y="5085184"/>
            <a:ext cx="2048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แสดงผลเฉพาะข้อสรุป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27784" y="764704"/>
            <a:ext cx="3722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ตัวอย่างคำสั่งเพื่อวิเคราะห์ข้อมูล</a:t>
            </a:r>
            <a:endParaRPr lang="th-TH" sz="3200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87129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/>
              <a:t>การกำหนดคุณลักษณะของ </a:t>
            </a:r>
            <a:r>
              <a:rPr lang="en-US" sz="2800" b="1" dirty="0" smtClean="0"/>
              <a:t>FACTORS</a:t>
            </a:r>
          </a:p>
          <a:p>
            <a:pPr lvl="0"/>
            <a:r>
              <a:rPr lang="th-TH" sz="2800" b="1" dirty="0" smtClean="0"/>
              <a:t> </a:t>
            </a:r>
          </a:p>
          <a:p>
            <a:pPr lvl="0">
              <a:buFont typeface="Courier New" pitchFamily="49" charset="0"/>
              <a:buChar char="o"/>
            </a:pPr>
            <a:r>
              <a:rPr lang="en-US" sz="2800" b="1" dirty="0" smtClean="0"/>
              <a:t>ANTIDEAL</a:t>
            </a:r>
            <a:r>
              <a:rPr lang="th-TH" sz="2800" b="1" dirty="0" smtClean="0"/>
              <a:t> หมายถึง ตัวแปรมีทางเลือกที่ไม่ชอบเป็นพิเศษ (ระฆังหงาย) </a:t>
            </a:r>
            <a:endParaRPr lang="en-US" sz="28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/>
              <a:t> </a:t>
            </a:r>
            <a:r>
              <a:rPr lang="en-US" sz="2800" b="1" dirty="0" smtClean="0"/>
              <a:t>DISCRETE </a:t>
            </a:r>
            <a:r>
              <a:rPr lang="th-TH" sz="2800" b="1" dirty="0" smtClean="0"/>
              <a:t>หมายถึง ตัวแปรไม่มีความสัมพันธ์กัน เช่น สี</a:t>
            </a:r>
            <a:r>
              <a:rPr lang="en-US" sz="2800" b="1" dirty="0" smtClean="0"/>
              <a:t>,</a:t>
            </a:r>
            <a:r>
              <a:rPr lang="th-TH" sz="2800" b="1" dirty="0" smtClean="0"/>
              <a:t> </a:t>
            </a:r>
            <a:r>
              <a:rPr lang="en-US" sz="2800" b="1" dirty="0" smtClean="0"/>
              <a:t>packaging, </a:t>
            </a:r>
            <a:r>
              <a:rPr lang="th-TH" sz="2800" b="1" dirty="0" smtClean="0"/>
              <a:t>รสชาติ </a:t>
            </a:r>
            <a:endParaRPr lang="en-US" sz="28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/>
              <a:t> </a:t>
            </a:r>
            <a:r>
              <a:rPr lang="en-US" sz="2800" b="1" dirty="0" smtClean="0"/>
              <a:t>IDEAL</a:t>
            </a:r>
            <a:r>
              <a:rPr lang="th-TH" sz="2800" b="1" dirty="0" smtClean="0"/>
              <a:t> หมายถึง ตัวแปรมีทางเลือกที่ชอบเป็นพิเศษ (ระฆังคว่ำ) </a:t>
            </a:r>
            <a:endParaRPr lang="en-US" sz="28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/>
              <a:t> </a:t>
            </a:r>
            <a:r>
              <a:rPr lang="en-US" sz="2800" b="1" dirty="0" smtClean="0"/>
              <a:t>LINEAR </a:t>
            </a:r>
            <a:r>
              <a:rPr lang="th-TH" sz="2800" b="1" dirty="0" smtClean="0"/>
              <a:t>หมายถึง ตัวแปรมีความสัมพันธ์เชิงเส้น เช่น ยิ่งมากยิ่งดี หรือยิ่งมากยิ่งไม่ดี (</a:t>
            </a:r>
            <a:r>
              <a:rPr lang="en-US" sz="2800" b="1" dirty="0" smtClean="0"/>
              <a:t>Linear More and Linear Less) </a:t>
            </a:r>
            <a:r>
              <a:rPr lang="th-TH" sz="2800" b="1" dirty="0" smtClean="0"/>
              <a:t>ซึ่งไม่จำเป็นต้องระบุประเภท เนื่องจากสามารถสังเกตได้จากเครื่องหมาย +/- ในการแสดงผล หรือจะระบุ </a:t>
            </a:r>
            <a:r>
              <a:rPr lang="en-US" sz="2800" b="1" dirty="0" smtClean="0"/>
              <a:t>Linear More </a:t>
            </a:r>
            <a:r>
              <a:rPr lang="th-TH" sz="2800" b="1" dirty="0" smtClean="0"/>
              <a:t>หรือ </a:t>
            </a:r>
            <a:r>
              <a:rPr lang="en-US" sz="2800" b="1" dirty="0" smtClean="0"/>
              <a:t>Linear Less </a:t>
            </a:r>
            <a:r>
              <a:rPr lang="th-TH" sz="2800" b="1" dirty="0" smtClean="0"/>
              <a:t>ก็ได้ </a:t>
            </a:r>
            <a:endParaRPr lang="en-US" sz="2800" b="1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8507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14.1 หลักการพื้นฐานของการวิเคราะห์องค์ประกอบร่วม </a:t>
            </a:r>
            <a:r>
              <a:rPr lang="en-US" sz="3200" b="1" dirty="0" smtClean="0">
                <a:solidFill>
                  <a:schemeClr val="bg1"/>
                </a:solidFill>
              </a:rPr>
              <a:t>(Conjoint analysis)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27309" y="600055"/>
            <a:ext cx="50577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14.1.2 ประโยชน์ของการวิเคราะห์องค์ประกอบร่วม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3736" y="1321604"/>
            <a:ext cx="4405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ประโยชน์ของการวิเคราะห์องค์ประกอบร่วม</a:t>
            </a:r>
            <a:endParaRPr lang="th-TH" sz="28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123728" y="2132856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เพื่อออกแบบคุณสมบัติผลิตภัณฑ์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เพื่อแบ่งกลุ่มผู้บริโภค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เพื่อวิเคราะห์ความสามารถในการสร้างกำไร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เพื่อจำลองสถานการณ์</a:t>
            </a:r>
            <a:endParaRPr lang="en-US" sz="2400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87129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/>
              <a:t>การกำหนดคุณลักษณะของ </a:t>
            </a:r>
            <a:r>
              <a:rPr lang="en-US" sz="2800" b="1" dirty="0" smtClean="0"/>
              <a:t>PRINT</a:t>
            </a:r>
          </a:p>
          <a:p>
            <a:pPr lvl="0"/>
            <a:r>
              <a:rPr lang="th-TH" sz="2800" b="1" dirty="0" smtClean="0"/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</a:t>
            </a:r>
            <a:r>
              <a:rPr lang="en-US" sz="2800" b="1" dirty="0" smtClean="0"/>
              <a:t>ALL</a:t>
            </a:r>
            <a:r>
              <a:rPr lang="th-TH" sz="2800" b="1" dirty="0" smtClean="0"/>
              <a:t> (แสดงทั้งหมด)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</a:t>
            </a:r>
            <a:r>
              <a:rPr lang="en-US" sz="2800" b="1" dirty="0" smtClean="0"/>
              <a:t>ANALYSIS </a:t>
            </a:r>
            <a:r>
              <a:rPr lang="th-TH" sz="2800" b="1" dirty="0" smtClean="0"/>
              <a:t>(แสดงผลลัพธ์แยกในแต่ละตัวอย่างและสรุปรวม)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</a:t>
            </a:r>
            <a:r>
              <a:rPr lang="en-US" sz="2800" b="1" dirty="0" smtClean="0"/>
              <a:t>NONE </a:t>
            </a:r>
            <a:r>
              <a:rPr lang="th-TH" sz="2800" b="1" dirty="0" smtClean="0"/>
              <a:t>(ไม่แสดงผล)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</a:t>
            </a:r>
            <a:r>
              <a:rPr lang="en-US" sz="2800" b="1" dirty="0" smtClean="0"/>
              <a:t>SIMULATION </a:t>
            </a:r>
            <a:r>
              <a:rPr lang="th-TH" sz="2800" b="1" dirty="0" smtClean="0"/>
              <a:t>(แสดงผลลัพธ์การจำลองสถานการณ์ ซึ่งต้องมีการกำหนดชุด</a:t>
            </a:r>
            <a:br>
              <a:rPr lang="th-TH" sz="2800" b="1" dirty="0" smtClean="0"/>
            </a:br>
            <a:r>
              <a:rPr lang="th-TH" sz="2800" b="1" dirty="0" smtClean="0"/>
              <a:t>     คุณลักษณะที่ใช้ในการทดสอบล่วงหน้า)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</a:t>
            </a:r>
            <a:r>
              <a:rPr lang="en-US" sz="2800" b="1" dirty="0" smtClean="0"/>
              <a:t>SUMMARYONLY </a:t>
            </a:r>
            <a:r>
              <a:rPr lang="th-TH" sz="2800" b="1" dirty="0" smtClean="0"/>
              <a:t>(แสดงผลลัพธ์แบบสรุป)</a:t>
            </a:r>
            <a:endParaRPr lang="en-US" sz="2800" b="1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26388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14.2.4 การวิเคราะห์ข้อมูล</a:t>
            </a:r>
            <a:endParaRPr lang="en-US" sz="2800" b="1" dirty="0"/>
          </a:p>
        </p:txBody>
      </p:sp>
      <p:pic>
        <p:nvPicPr>
          <p:cNvPr id="6" name="Picture 5" descr="14-07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142" y="1038523"/>
            <a:ext cx="8685715" cy="478095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860032" y="1340768"/>
            <a:ext cx="1152128" cy="86409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1842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การแปลผลข้อมูล</a:t>
            </a:r>
            <a:endParaRPr lang="en-US" sz="2800" b="1" dirty="0"/>
          </a:p>
        </p:txBody>
      </p:sp>
      <p:pic>
        <p:nvPicPr>
          <p:cNvPr id="5" name="Picture 4" descr="Model Descriptio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620688"/>
            <a:ext cx="5841091" cy="34237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4365104"/>
            <a:ext cx="7776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/>
              <a:t>จากตาราง </a:t>
            </a:r>
            <a:r>
              <a:rPr lang="en-US" sz="2800" b="1" dirty="0" smtClean="0"/>
              <a:t>Model Description </a:t>
            </a:r>
            <a:r>
              <a:rPr lang="th-TH" sz="2800" b="1" dirty="0" smtClean="0"/>
              <a:t>แสดงถึงรายละเอียดของคุณสมบัติที่ศึกษา คือ </a:t>
            </a:r>
            <a:r>
              <a:rPr lang="en-US" sz="2800" b="1" dirty="0" smtClean="0"/>
              <a:t>CPU </a:t>
            </a:r>
            <a:r>
              <a:rPr lang="th-TH" sz="2800" b="1" dirty="0" smtClean="0"/>
              <a:t>มี 3 ระดับ </a:t>
            </a:r>
            <a:r>
              <a:rPr lang="en-US" sz="2800" b="1" dirty="0" smtClean="0"/>
              <a:t>HDD </a:t>
            </a:r>
            <a:r>
              <a:rPr lang="th-TH" sz="2800" b="1" dirty="0" smtClean="0"/>
              <a:t>มี 3 ระดับ </a:t>
            </a:r>
            <a:r>
              <a:rPr lang="en-US" sz="2800" b="1" dirty="0" smtClean="0"/>
              <a:t>Monitor </a:t>
            </a:r>
            <a:r>
              <a:rPr lang="th-TH" sz="2800" b="1" dirty="0" smtClean="0"/>
              <a:t>มี 3 ระดับ และ </a:t>
            </a:r>
            <a:r>
              <a:rPr lang="en-US" sz="2800" b="1" dirty="0" smtClean="0"/>
              <a:t>Price </a:t>
            </a:r>
            <a:r>
              <a:rPr lang="th-TH" sz="2800" b="1" dirty="0" smtClean="0"/>
              <a:t>มี 4 ระดับ คุณสมบัติทุกตัวกำหนดเป็นความสัมพันธ์เชิงเส้น</a:t>
            </a:r>
            <a:endParaRPr lang="en-US" sz="2800" b="1" dirty="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1842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การแปลผลข้อมูล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3717032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/>
              <a:t>จากข้อมูลพบว่า ค่า </a:t>
            </a:r>
            <a:r>
              <a:rPr lang="en-US" sz="2800" b="1" dirty="0" smtClean="0"/>
              <a:t>Pearson’s R</a:t>
            </a:r>
            <a:r>
              <a:rPr lang="th-TH" sz="2800" b="1" dirty="0" smtClean="0"/>
              <a:t> และ</a:t>
            </a:r>
            <a:r>
              <a:rPr lang="en-US" sz="2800" b="1" dirty="0" smtClean="0"/>
              <a:t> Kendall’s tau</a:t>
            </a:r>
            <a:r>
              <a:rPr lang="th-TH" sz="2800" b="1" dirty="0" smtClean="0"/>
              <a:t> มีค่าเท่ากับ </a:t>
            </a:r>
            <a:r>
              <a:rPr lang="en-US" sz="2800" b="1" dirty="0" smtClean="0"/>
              <a:t>.979 </a:t>
            </a:r>
            <a:r>
              <a:rPr lang="th-TH" sz="2800" b="1" dirty="0" smtClean="0"/>
              <a:t>และ .867 แสดงว่าค่าจากการสังเกตกับค่าที่ได้จากการสมการมีความสัมพันธ์กันในระดับสูง</a:t>
            </a:r>
            <a:endParaRPr lang="en-US" sz="2800" b="1" dirty="0" smtClean="0"/>
          </a:p>
        </p:txBody>
      </p:sp>
      <p:pic>
        <p:nvPicPr>
          <p:cNvPr id="9" name="Picture 8" descr="Correlation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268760"/>
            <a:ext cx="4399210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1842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การแปลผลข้อมูล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3573016"/>
            <a:ext cx="77768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/>
              <a:t>ตาราง </a:t>
            </a:r>
            <a:r>
              <a:rPr lang="en-US" sz="2800" b="1" dirty="0" smtClean="0"/>
              <a:t>Importance Values </a:t>
            </a:r>
            <a:r>
              <a:rPr lang="th-TH" sz="2800" b="1" dirty="0" smtClean="0"/>
              <a:t>แสดงถึงระดับความสำคัญของแต่ละคุณสมบัติต่อการตัดสินใจของผู้บริโภค มีหน่วยเป็นร้อยละ จากข้อมูลสรุปได้ดังนี้</a:t>
            </a:r>
            <a:endParaRPr lang="en-US" sz="2800" b="1" dirty="0" smtClean="0"/>
          </a:p>
          <a:p>
            <a:pPr lvl="1">
              <a:buFont typeface="Courier New" pitchFamily="49" charset="0"/>
              <a:buChar char="o"/>
            </a:pPr>
            <a:r>
              <a:rPr lang="en-US" sz="2800" b="1" dirty="0" smtClean="0"/>
              <a:t> </a:t>
            </a:r>
            <a:r>
              <a:rPr lang="th-TH" sz="2800" b="1" dirty="0" smtClean="0"/>
              <a:t>หน่วยประมวลผล </a:t>
            </a:r>
            <a:r>
              <a:rPr lang="en-US" sz="2800" b="1" dirty="0" smtClean="0"/>
              <a:t>(CPU) </a:t>
            </a:r>
            <a:r>
              <a:rPr lang="th-TH" sz="2800" b="1" dirty="0" smtClean="0"/>
              <a:t>มีความสำคัญร้อยละ 54.534 </a:t>
            </a:r>
            <a:endParaRPr lang="en-US" sz="2800" b="1" dirty="0" smtClean="0"/>
          </a:p>
          <a:p>
            <a:pPr lvl="1">
              <a:buFont typeface="Courier New" pitchFamily="49" charset="0"/>
              <a:buChar char="o"/>
            </a:pPr>
            <a:r>
              <a:rPr lang="en-US" sz="2800" b="1" dirty="0" smtClean="0"/>
              <a:t> </a:t>
            </a:r>
            <a:r>
              <a:rPr lang="th-TH" sz="2800" b="1" dirty="0" smtClean="0"/>
              <a:t>ขนาดพื้นที่เก็บข้อมูล </a:t>
            </a:r>
            <a:r>
              <a:rPr lang="en-US" sz="2800" b="1" dirty="0" smtClean="0"/>
              <a:t>(HDD) </a:t>
            </a:r>
            <a:r>
              <a:rPr lang="th-TH" sz="2800" b="1" dirty="0" smtClean="0"/>
              <a:t>มีความสำคัญร้อยละ 15.649 </a:t>
            </a:r>
            <a:endParaRPr lang="en-US" sz="2800" b="1" dirty="0" smtClean="0"/>
          </a:p>
          <a:p>
            <a:pPr lvl="1">
              <a:buFont typeface="Courier New" pitchFamily="49" charset="0"/>
              <a:buChar char="o"/>
            </a:pPr>
            <a:r>
              <a:rPr lang="en-US" sz="2800" b="1" dirty="0" smtClean="0"/>
              <a:t> </a:t>
            </a:r>
            <a:r>
              <a:rPr lang="th-TH" sz="2800" b="1" dirty="0" smtClean="0"/>
              <a:t>ขนาดจอภาพ (</a:t>
            </a:r>
            <a:r>
              <a:rPr lang="en-US" sz="2800" b="1" dirty="0" smtClean="0"/>
              <a:t>Monitor</a:t>
            </a:r>
            <a:r>
              <a:rPr lang="th-TH" sz="2800" b="1" dirty="0" smtClean="0"/>
              <a:t>) มีความสำคัญร้อยละ 14.354</a:t>
            </a:r>
            <a:endParaRPr lang="en-US" sz="2800" b="1" dirty="0" smtClean="0"/>
          </a:p>
          <a:p>
            <a:pPr lvl="1">
              <a:buFont typeface="Courier New" pitchFamily="49" charset="0"/>
              <a:buChar char="o"/>
            </a:pPr>
            <a:r>
              <a:rPr lang="en-US" sz="2800" b="1" dirty="0" smtClean="0"/>
              <a:t> </a:t>
            </a:r>
            <a:r>
              <a:rPr lang="th-TH" sz="2800" b="1" dirty="0" smtClean="0"/>
              <a:t>ราคา (</a:t>
            </a:r>
            <a:r>
              <a:rPr lang="en-US" sz="2800" b="1" dirty="0" smtClean="0"/>
              <a:t>Price</a:t>
            </a:r>
            <a:r>
              <a:rPr lang="th-TH" sz="2800" b="1" dirty="0" smtClean="0"/>
              <a:t>) มีความสำคัญร้อยละ 15.463 </a:t>
            </a:r>
            <a:endParaRPr lang="en-US" sz="2800" b="1" dirty="0"/>
          </a:p>
        </p:txBody>
      </p:sp>
      <p:pic>
        <p:nvPicPr>
          <p:cNvPr id="6" name="Picture 5" descr="Importance Value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1" y="476672"/>
            <a:ext cx="2622363" cy="2952328"/>
          </a:xfrm>
          <a:prstGeom prst="rect">
            <a:avLst/>
          </a:prstGeom>
        </p:spPr>
      </p:pic>
      <p:sp>
        <p:nvSpPr>
          <p:cNvPr id="7" name="Right Brace 6"/>
          <p:cNvSpPr/>
          <p:nvPr/>
        </p:nvSpPr>
        <p:spPr>
          <a:xfrm>
            <a:off x="6804248" y="4581128"/>
            <a:ext cx="360040" cy="1584176"/>
          </a:xfrm>
          <a:prstGeom prst="rightBrace">
            <a:avLst/>
          </a:prstGeom>
          <a:ln w="25400">
            <a:solidFill>
              <a:srgbClr val="C0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TextBox 8"/>
          <p:cNvSpPr txBox="1"/>
          <p:nvPr/>
        </p:nvSpPr>
        <p:spPr>
          <a:xfrm>
            <a:off x="7380312" y="5035823"/>
            <a:ext cx="7425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400" b="1" dirty="0" smtClean="0">
                <a:solidFill>
                  <a:srgbClr val="C00000"/>
                </a:solidFill>
              </a:rPr>
              <a:t>100</a:t>
            </a:r>
            <a:endParaRPr lang="th-TH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tilities.bmp"/>
          <p:cNvPicPr>
            <a:picLocks noChangeAspect="1"/>
          </p:cNvPicPr>
          <p:nvPr/>
        </p:nvPicPr>
        <p:blipFill>
          <a:blip r:embed="rId2" cstate="print"/>
          <a:srcRect t="3509" b="3509"/>
          <a:stretch>
            <a:fillRect/>
          </a:stretch>
        </p:blipFill>
        <p:spPr>
          <a:xfrm>
            <a:off x="395536" y="188640"/>
            <a:ext cx="3252392" cy="3816424"/>
          </a:xfrm>
          <a:prstGeom prst="rect">
            <a:avLst/>
          </a:prstGeom>
        </p:spPr>
      </p:pic>
      <p:pic>
        <p:nvPicPr>
          <p:cNvPr id="6" name="Picture 5" descr="อถรรประโยชน์แต่ละรูปแบบ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4544" y="4077072"/>
            <a:ext cx="8135888" cy="2531025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1842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การแปลผลข้อมูล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3068960"/>
            <a:ext cx="77768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/>
              <a:t>ตาราง </a:t>
            </a:r>
            <a:r>
              <a:rPr lang="en-US" sz="2400" b="1" dirty="0" smtClean="0"/>
              <a:t>Coefficients </a:t>
            </a:r>
            <a:r>
              <a:rPr lang="th-TH" sz="2400" b="1" dirty="0" smtClean="0"/>
              <a:t>แสดงค่าสัมประสิทธิ์ในสมการดังนี้</a:t>
            </a:r>
            <a:endParaRPr lang="en-US" sz="2400" b="1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หน่วยประมวลผลมีค่าสัมประสิทธิ์เท่ากับ 4.927 (การเปลี่ยนแปลงต่อระดับ </a:t>
            </a:r>
            <a:r>
              <a:rPr lang="en-US" sz="2400" b="1" dirty="0" smtClean="0"/>
              <a:t>CPU)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ขนาดพื้นที่เก็บข้อมูลมีค่าสัมประสิทธิ์เท่ากับ </a:t>
            </a:r>
            <a:r>
              <a:rPr lang="en-US" sz="2400" b="1" dirty="0" smtClean="0"/>
              <a:t>.006</a:t>
            </a:r>
            <a:r>
              <a:rPr lang="th-TH" sz="2400" b="1" dirty="0" smtClean="0"/>
              <a:t>  (การเปลี่ยนแปลงต่อ 1</a:t>
            </a:r>
            <a:r>
              <a:rPr lang="en-US" sz="2400" b="1" dirty="0" smtClean="0"/>
              <a:t>GB)</a:t>
            </a:r>
          </a:p>
          <a:p>
            <a:pPr lvl="1"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ขนาดจอภาพมีค่าสัมประสิทธิ์เท่ากับ </a:t>
            </a:r>
            <a:r>
              <a:rPr lang="en-US" sz="2400" b="1" dirty="0" smtClean="0"/>
              <a:t>.371 </a:t>
            </a:r>
            <a:r>
              <a:rPr lang="th-TH" sz="2400" b="1" dirty="0" smtClean="0"/>
              <a:t>(การเปลี่ยนแปลงต่อนิ้ว)</a:t>
            </a:r>
            <a:endParaRPr lang="en-US" sz="2400" b="1" dirty="0" smtClean="0"/>
          </a:p>
          <a:p>
            <a:pPr lvl="1">
              <a:buFont typeface="Courier New" pitchFamily="49" charset="0"/>
              <a:buChar char="o"/>
            </a:pPr>
            <a:r>
              <a:rPr lang="en-US" sz="2400" b="1" dirty="0" smtClean="0"/>
              <a:t> </a:t>
            </a:r>
            <a:r>
              <a:rPr lang="th-TH" sz="2400" b="1" dirty="0" smtClean="0"/>
              <a:t>ราคามีค่าสัมประสิทธิ์เท่ากับ</a:t>
            </a:r>
            <a:r>
              <a:rPr lang="en-US" sz="2400" b="1" dirty="0" smtClean="0"/>
              <a:t> -.000186 </a:t>
            </a:r>
            <a:r>
              <a:rPr lang="th-TH" sz="2400" b="1" dirty="0" smtClean="0"/>
              <a:t>(การเปลี่ยนแปลงต่อบาท</a:t>
            </a:r>
            <a:r>
              <a:rPr lang="en-US" sz="2400" b="1" dirty="0" smtClean="0"/>
              <a:t>)</a:t>
            </a:r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251520" y="5301208"/>
            <a:ext cx="8604448" cy="349250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th-TH" sz="2000" b="1" dirty="0" smtClean="0"/>
              <a:t>อรรถประโยชน์ </a:t>
            </a:r>
            <a:r>
              <a:rPr lang="en-US" sz="2000" b="1" dirty="0" smtClean="0"/>
              <a:t>= -7.045</a:t>
            </a:r>
            <a:r>
              <a:rPr lang="th-TH" sz="2000" b="1" dirty="0" smtClean="0"/>
              <a:t> + 4.927 </a:t>
            </a:r>
            <a:r>
              <a:rPr lang="en-US" sz="2000" b="1" dirty="0" smtClean="0"/>
              <a:t>(</a:t>
            </a:r>
            <a:r>
              <a:rPr lang="th-TH" sz="2000" b="1" dirty="0" smtClean="0"/>
              <a:t>หน่วยประมวลผล</a:t>
            </a:r>
            <a:r>
              <a:rPr lang="en-US" sz="2000" b="1" dirty="0" smtClean="0"/>
              <a:t>) + .006 (</a:t>
            </a:r>
            <a:r>
              <a:rPr lang="th-TH" sz="2000" b="1" dirty="0" smtClean="0"/>
              <a:t>พื้นที่เก็บข้อมูล</a:t>
            </a:r>
            <a:r>
              <a:rPr lang="en-US" sz="2000" b="1" dirty="0" smtClean="0"/>
              <a:t>) + .371 (</a:t>
            </a:r>
            <a:r>
              <a:rPr lang="th-TH" sz="2000" b="1" dirty="0" smtClean="0"/>
              <a:t>ขนาดจอภาพ</a:t>
            </a:r>
            <a:r>
              <a:rPr lang="en-US" sz="2000" b="1" dirty="0" smtClean="0"/>
              <a:t>) – .000186 (</a:t>
            </a:r>
            <a:r>
              <a:rPr lang="th-TH" sz="2000" b="1" dirty="0" smtClean="0"/>
              <a:t>ราคา</a:t>
            </a:r>
            <a:r>
              <a:rPr lang="en-US" sz="2000" b="1" dirty="0" smtClean="0"/>
              <a:t>)</a:t>
            </a:r>
            <a:endParaRPr lang="en-US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5847655"/>
            <a:ext cx="8029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แสดงให้เห็นว่า การเปลี่ยนแปลงระดับของหน่วยประมวลผลจะส่งผลต่ออรรถประโยชน์มากที่สุด</a:t>
            </a:r>
            <a:endParaRPr lang="th-TH" sz="2400" b="1" dirty="0"/>
          </a:p>
        </p:txBody>
      </p:sp>
      <p:pic>
        <p:nvPicPr>
          <p:cNvPr id="7" name="Picture 6" descr="Coefficient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32656"/>
            <a:ext cx="2608095" cy="25922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85112" y="1916832"/>
            <a:ext cx="15712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000" b="1" dirty="0" smtClean="0"/>
              <a:t>-0.000186</a:t>
            </a:r>
            <a:endParaRPr lang="th-TH" sz="40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932040" y="2276872"/>
            <a:ext cx="1368152" cy="36004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16632"/>
            <a:ext cx="6619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14.2.5 การประยุกต์ใช้การวิเคราะห์องค์ประกอบร่วมกับธุรกิจบริการ</a:t>
            </a:r>
            <a:endParaRPr lang="en-US" sz="28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51520" y="764704"/>
            <a:ext cx="8611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“</a:t>
            </a:r>
            <a:r>
              <a:rPr lang="th-TH" sz="2400" b="1" dirty="0" smtClean="0"/>
              <a:t>การออกแบบรายการท่องเที่ยวสำหรับนักท่องเที่ยวชาวจีนโดยใช้เทคนิคการวิเคราะห์องค์ประกอบร่วม</a:t>
            </a:r>
            <a:r>
              <a:rPr lang="en-US" sz="2400" b="1" dirty="0" smtClean="0"/>
              <a:t>”</a:t>
            </a:r>
            <a:endParaRPr lang="th-TH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1292562"/>
            <a:ext cx="80648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บทคัดย่อ</a:t>
            </a:r>
            <a:endParaRPr lang="en-US" sz="2000" dirty="0" smtClean="0"/>
          </a:p>
          <a:p>
            <a:r>
              <a:rPr lang="th-TH" sz="2000" dirty="0" smtClean="0"/>
              <a:t>อุตสาหกรรมการท่องเที่ยวเป็นอุตสาหกรรมที่สำคัญของไทย ในปี 2555 ประเทศไทยมีจำนวนนักท่องเที่ยวรวม </a:t>
            </a:r>
            <a:r>
              <a:rPr lang="en-US" sz="2000" dirty="0" smtClean="0"/>
              <a:t>22,353,903 </a:t>
            </a:r>
            <a:r>
              <a:rPr lang="th-TH" sz="2000" dirty="0" smtClean="0"/>
              <a:t>คน เพิ่มสูงขึ้นจากปี 2554 ร้อยละ 16.24 สร้างรายได้ให้กับประเทศไทยถึง </a:t>
            </a:r>
            <a:r>
              <a:rPr lang="en-US" sz="2000" dirty="0" smtClean="0"/>
              <a:t>983,928 </a:t>
            </a:r>
            <a:r>
              <a:rPr lang="th-TH" sz="2000" dirty="0" smtClean="0"/>
              <a:t>ล้านบาท การวิจัยในครั้งนี้มุ่งออกแบบรายการท่องเที่ยวที่ดีที่สุดสำหรับนักท่องเที่ยวชาวจีน โดยสำรวจนักท่องเที่ยวชาวจีนจำนวน 430 คน ณ ท่าอากาศยานสุวรรณภูมิ ผู้วิจัยใช้เทคนิคการวิเคราะห์องค์ประกอบร่วมเพื่อออกแบบรายการท่องเที่ยวที่ดีที่สุดสำหรับนักท่องเที่ยวชาวจีนได้ 3 รูปแบบ ได้แก่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th-TH" sz="2000" dirty="0" smtClean="0"/>
              <a:t>รายการท่องเที่ยวแบบที่ 1</a:t>
            </a:r>
            <a:r>
              <a:rPr lang="en-US" sz="2000" dirty="0" smtClean="0"/>
              <a:t>: </a:t>
            </a:r>
            <a:r>
              <a:rPr lang="th-TH" sz="2000" dirty="0" smtClean="0"/>
              <a:t>ระยะเวลาท่องเที่ยวรวม 8 วัน ประกอบด้วยการท่องเที่ยวเชิงวัฒนธรรมและประวัติศาสตร์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th-TH" sz="2000" dirty="0" smtClean="0"/>
              <a:t>3 วัน การท่องเที่ยวทะเลและชายหาด 3 วัน </a:t>
            </a:r>
            <a:r>
              <a:rPr lang="th-TH" sz="2000" dirty="0" err="1" smtClean="0"/>
              <a:t>และช้</a:t>
            </a:r>
            <a:r>
              <a:rPr lang="th-TH" sz="2000" dirty="0" smtClean="0"/>
              <a:t>อปปิ้ง 2 วัน พักโรงแรมระดับ 4-5 ดาว ราคามากกว่า 6,000 หยวน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th-TH" sz="2000" dirty="0" smtClean="0"/>
              <a:t>รายการท่องเที่ยวแบบที่ 2</a:t>
            </a:r>
            <a:r>
              <a:rPr lang="en-US" sz="2000" dirty="0" smtClean="0"/>
              <a:t>: </a:t>
            </a:r>
            <a:r>
              <a:rPr lang="th-TH" sz="2000" dirty="0" smtClean="0"/>
              <a:t>ระยะเวลาท่องเที่ยวรวม 6 วัน ประกอบด้วยการท่องเที่ยวเชิงวัฒนธรรมและประวัติศาสตร์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th-TH" sz="2000" dirty="0" smtClean="0"/>
              <a:t>2 วัน การท่องเที่ยวทะเลและชายหาด 2 วัน </a:t>
            </a:r>
            <a:r>
              <a:rPr lang="th-TH" sz="2000" dirty="0" err="1" smtClean="0"/>
              <a:t>และช้</a:t>
            </a:r>
            <a:r>
              <a:rPr lang="th-TH" sz="2000" dirty="0" smtClean="0"/>
              <a:t>อปปิ้ง 2 วัน พักโรงแรมระดับ 4-5 ดาว ราคามากกว่า 4,000-6,000 หยวน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th-TH" sz="2000" dirty="0" smtClean="0"/>
              <a:t>รายการท่องเที่ยวแบบที่ 3</a:t>
            </a:r>
            <a:r>
              <a:rPr lang="en-US" sz="2000" dirty="0" smtClean="0"/>
              <a:t>: </a:t>
            </a:r>
            <a:r>
              <a:rPr lang="th-TH" sz="2000" dirty="0" smtClean="0"/>
              <a:t>ระยะเวลาท่องเที่ยวรวม 5 วัน ประกอบด้วยการท่องเที่ยวเชิงวัฒนธรรมและประวัติศาสตร์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th-TH" sz="2000" dirty="0" smtClean="0"/>
              <a:t>2 วัน การท่องเที่ยวทะเลและชายหาด 1.5 วัน </a:t>
            </a:r>
            <a:r>
              <a:rPr lang="th-TH" sz="2000" dirty="0" err="1" smtClean="0"/>
              <a:t>และช้</a:t>
            </a:r>
            <a:r>
              <a:rPr lang="th-TH" sz="2000" dirty="0" smtClean="0"/>
              <a:t>อปปิ้ง 1.5 วัน พักโรงแรมระดับ 4 ดาว ราคาต่ำกว่า 4,000 หยวน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64299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14.2 การวิเคราะห์องค์ประกอบร่วมโดยใช้โปรแกรม </a:t>
            </a:r>
            <a:r>
              <a:rPr lang="en-US" sz="3200" b="1" dirty="0" smtClean="0">
                <a:solidFill>
                  <a:schemeClr val="bg1"/>
                </a:solidFill>
              </a:rPr>
              <a:t>SPSS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57152" y="600055"/>
            <a:ext cx="4927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14.2.6 ข้อจำกัดของการวิเคราะห์องค์ประกอบร่วม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321604"/>
            <a:ext cx="42755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ข้อจำกัดของการวิเคราะห์องค์ประกอบร่วม</a:t>
            </a:r>
            <a:endParaRPr lang="en-US" sz="28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259632" y="2204864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การออกแบบทางเลือกมีคุณสมบัติมากเกินไปทำให้ตัดสินใจยาก ซึ่งในสถานการณ์จริง</a:t>
            </a:r>
            <a:br>
              <a:rPr lang="th-TH" sz="2400" b="1" dirty="0" smtClean="0"/>
            </a:br>
            <a:r>
              <a:rPr lang="th-TH" sz="2400" b="1" dirty="0" smtClean="0"/>
              <a:t>    ผู้บริโภคอาจตัดสินใจโดยพิจารณาแค่บางคุณสมบัติเท่านั้น 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กิจกรรมส่งเสริมการตลาดอาจมีอิทธิพลต่อการตัดสินใจของผู้บริโภคมากกว่าการ</a:t>
            </a:r>
            <a:br>
              <a:rPr lang="th-TH" sz="2400" b="1" dirty="0" smtClean="0"/>
            </a:br>
            <a:r>
              <a:rPr lang="th-TH" sz="2400" b="1" dirty="0" smtClean="0"/>
              <a:t>    พิจารณาคุณสมบัติของผลิตภัณฑ์เพียงอย่างเดียว</a:t>
            </a:r>
            <a:endParaRPr lang="th-TH" sz="2400" b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14 การวิเคราะห์องค์ประกอบร่วม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8507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14.1 หลักการพื้นฐานของการวิเคราะห์องค์ประกอบร่วม </a:t>
            </a:r>
            <a:r>
              <a:rPr lang="en-US" sz="3200" b="1" dirty="0" smtClean="0">
                <a:solidFill>
                  <a:schemeClr val="bg1"/>
                </a:solidFill>
              </a:rPr>
              <a:t>(Conjoint analysis)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12131" y="600055"/>
            <a:ext cx="5472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14.1.3 คำศัพท์เฉพาะของการวิเคราะห์องค์ประกอบร่วม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3736" y="1321604"/>
            <a:ext cx="4870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ศัพท์เฉพาะสำหรับการวิเคราะห์องค์ประกอบร่วม</a:t>
            </a:r>
            <a:endParaRPr lang="th-TH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331640" y="1988840"/>
            <a:ext cx="7582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ปัจจัยที่มีอิทธิพลต่อการ</a:t>
            </a:r>
            <a:r>
              <a:rPr lang="th-TH" sz="2400" b="1" dirty="0" smtClean="0"/>
              <a:t>ตัดสินใจ ตัวอย่าง การเลือกสาย</a:t>
            </a:r>
            <a:r>
              <a:rPr lang="th-TH" sz="2400" b="1" dirty="0" smtClean="0"/>
              <a:t>การบินเพื่อเดินทางไปประเทศญี่ปุ่น</a:t>
            </a:r>
            <a:endParaRPr lang="th-TH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23728" y="2476053"/>
            <a:ext cx="202331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1. ราคา</a:t>
            </a:r>
          </a:p>
          <a:p>
            <a:r>
              <a:rPr lang="th-TH" sz="2800" b="1" dirty="0" smtClean="0"/>
              <a:t>2. ความตรงเวลา</a:t>
            </a:r>
          </a:p>
          <a:p>
            <a:r>
              <a:rPr lang="th-TH" sz="2800" b="1" dirty="0" smtClean="0"/>
              <a:t>3. เวลาออกเดินทาง</a:t>
            </a:r>
            <a:endParaRPr lang="th-TH" sz="2800" b="1" dirty="0"/>
          </a:p>
        </p:txBody>
      </p:sp>
      <p:sp>
        <p:nvSpPr>
          <p:cNvPr id="10" name="Right Brace 9"/>
          <p:cNvSpPr/>
          <p:nvPr/>
        </p:nvSpPr>
        <p:spPr>
          <a:xfrm>
            <a:off x="4499992" y="2708920"/>
            <a:ext cx="360040" cy="1008112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TextBox 10"/>
          <p:cNvSpPr txBox="1"/>
          <p:nvPr/>
        </p:nvSpPr>
        <p:spPr>
          <a:xfrm>
            <a:off x="5076056" y="2762925"/>
            <a:ext cx="2520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ปัจจัยหรือคุณสมบัติ </a:t>
            </a:r>
          </a:p>
          <a:p>
            <a:r>
              <a:rPr lang="th-TH" sz="2800" b="1" dirty="0" smtClean="0">
                <a:solidFill>
                  <a:srgbClr val="C00000"/>
                </a:solidFill>
              </a:rPr>
              <a:t>(</a:t>
            </a:r>
            <a:r>
              <a:rPr lang="en-US" sz="2800" b="1" dirty="0" smtClean="0">
                <a:solidFill>
                  <a:srgbClr val="C00000"/>
                </a:solidFill>
              </a:rPr>
              <a:t>Factors/Attributes) </a:t>
            </a:r>
            <a:endParaRPr lang="th-TH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8507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14.1 หลักการพื้นฐานของการวิเคราะห์องค์ประกอบร่วม </a:t>
            </a:r>
            <a:r>
              <a:rPr lang="en-US" sz="3200" b="1" dirty="0" smtClean="0">
                <a:solidFill>
                  <a:schemeClr val="bg1"/>
                </a:solidFill>
              </a:rPr>
              <a:t>(Conjoint analysis)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12131" y="600055"/>
            <a:ext cx="5472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14.1.3 คำศัพท์เฉพาะของการวิเคราะห์องค์ประกอบร่วม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3736" y="1321604"/>
            <a:ext cx="4870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ศัพท์เฉพาะสำหรับการวิเคราะห์องค์ประกอบร่วม</a:t>
            </a:r>
            <a:endParaRPr lang="th-TH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835696" y="1844824"/>
            <a:ext cx="898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1. ราคา</a:t>
            </a:r>
          </a:p>
        </p:txBody>
      </p:sp>
      <p:sp>
        <p:nvSpPr>
          <p:cNvPr id="10" name="Right Brace 9"/>
          <p:cNvSpPr/>
          <p:nvPr/>
        </p:nvSpPr>
        <p:spPr>
          <a:xfrm>
            <a:off x="4355976" y="2293715"/>
            <a:ext cx="360040" cy="1008112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TextBox 10"/>
          <p:cNvSpPr txBox="1"/>
          <p:nvPr/>
        </p:nvSpPr>
        <p:spPr>
          <a:xfrm>
            <a:off x="4932040" y="2293715"/>
            <a:ext cx="10081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ระดับ</a:t>
            </a:r>
          </a:p>
          <a:p>
            <a:r>
              <a:rPr lang="th-TH" sz="2800" b="1" dirty="0" smtClean="0">
                <a:solidFill>
                  <a:srgbClr val="C00000"/>
                </a:solidFill>
              </a:rPr>
              <a:t>(</a:t>
            </a:r>
            <a:r>
              <a:rPr lang="en-US" sz="2800" b="1" dirty="0" smtClean="0">
                <a:solidFill>
                  <a:srgbClr val="C00000"/>
                </a:solidFill>
              </a:rPr>
              <a:t>Levels) </a:t>
            </a:r>
            <a:endParaRPr lang="th-TH" sz="28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95736" y="2293715"/>
            <a:ext cx="18181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ต่ำกว่า 10,000 บาท </a:t>
            </a:r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10,000-15,000 บาท </a:t>
            </a:r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มากกว่า 15,000 บาท </a:t>
            </a:r>
            <a:endParaRPr lang="th-TH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835696" y="3301827"/>
            <a:ext cx="1781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2. ความตรงเวลา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35696" y="4741987"/>
            <a:ext cx="2023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3. เวลาออกเดินทาง</a:t>
            </a:r>
            <a:endParaRPr lang="th-TH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195736" y="3733875"/>
            <a:ext cx="17844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ตรงต่อเวลามาก </a:t>
            </a:r>
            <a:endParaRPr lang="en-US" sz="2000" b="1" dirty="0" smtClean="0"/>
          </a:p>
          <a:p>
            <a:pPr>
              <a:buFont typeface="Courier New" pitchFamily="49" charset="0"/>
              <a:buChar char="o"/>
            </a:pPr>
            <a:r>
              <a:rPr lang="en-US" sz="2000" b="1" dirty="0" smtClean="0"/>
              <a:t> </a:t>
            </a:r>
            <a:r>
              <a:rPr lang="th-TH" sz="2000" b="1" dirty="0" smtClean="0"/>
              <a:t>ค่อนข้างตรงต่อเวลา </a:t>
            </a:r>
            <a:endParaRPr lang="en-US" sz="2000" b="1" dirty="0" smtClean="0"/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ไม่ค่อยตรงต่อเวลา </a:t>
            </a:r>
          </a:p>
        </p:txBody>
      </p:sp>
      <p:sp>
        <p:nvSpPr>
          <p:cNvPr id="16" name="Right Brace 15"/>
          <p:cNvSpPr/>
          <p:nvPr/>
        </p:nvSpPr>
        <p:spPr>
          <a:xfrm>
            <a:off x="4427984" y="3733875"/>
            <a:ext cx="360040" cy="1008112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TextBox 16"/>
          <p:cNvSpPr txBox="1"/>
          <p:nvPr/>
        </p:nvSpPr>
        <p:spPr>
          <a:xfrm>
            <a:off x="5004048" y="3733875"/>
            <a:ext cx="10081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ระดับ</a:t>
            </a:r>
          </a:p>
          <a:p>
            <a:r>
              <a:rPr lang="th-TH" sz="2800" b="1" dirty="0" smtClean="0">
                <a:solidFill>
                  <a:srgbClr val="C00000"/>
                </a:solidFill>
              </a:rPr>
              <a:t>(</a:t>
            </a:r>
            <a:r>
              <a:rPr lang="en-US" sz="2800" b="1" dirty="0" smtClean="0">
                <a:solidFill>
                  <a:srgbClr val="C00000"/>
                </a:solidFill>
              </a:rPr>
              <a:t>Levels) </a:t>
            </a:r>
            <a:endParaRPr lang="th-TH" sz="28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7744" y="5229200"/>
            <a:ext cx="176683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b="1" dirty="0" smtClean="0"/>
              <a:t> </a:t>
            </a:r>
            <a:r>
              <a:rPr lang="th-TH" sz="2000" b="1" dirty="0" smtClean="0"/>
              <a:t>เดินทางช่วงเช้า </a:t>
            </a:r>
            <a:endParaRPr lang="en-US" sz="2000" b="1" dirty="0" smtClean="0"/>
          </a:p>
          <a:p>
            <a:pPr>
              <a:buFont typeface="Courier New" pitchFamily="49" charset="0"/>
              <a:buChar char="o"/>
            </a:pPr>
            <a:r>
              <a:rPr lang="en-US" sz="2000" b="1" dirty="0" smtClean="0"/>
              <a:t> </a:t>
            </a:r>
            <a:r>
              <a:rPr lang="th-TH" sz="2000" b="1" dirty="0" smtClean="0"/>
              <a:t>เดินทางช่วงบ่าย </a:t>
            </a:r>
            <a:endParaRPr lang="en-US" sz="2000" b="1" dirty="0" smtClean="0"/>
          </a:p>
          <a:p>
            <a:pPr>
              <a:buFont typeface="Courier New" pitchFamily="49" charset="0"/>
              <a:buChar char="o"/>
            </a:pPr>
            <a:r>
              <a:rPr lang="en-US" sz="2000" b="1" dirty="0" smtClean="0"/>
              <a:t> </a:t>
            </a:r>
            <a:r>
              <a:rPr lang="th-TH" sz="2000" b="1" dirty="0" smtClean="0"/>
              <a:t>เดินทางช่วงเย็น </a:t>
            </a:r>
            <a:endParaRPr lang="en-US" sz="2000" b="1" dirty="0" smtClean="0"/>
          </a:p>
          <a:p>
            <a:pPr>
              <a:buFont typeface="Courier New" pitchFamily="49" charset="0"/>
              <a:buChar char="o"/>
            </a:pPr>
            <a:r>
              <a:rPr lang="en-US" sz="2000" b="1" dirty="0" smtClean="0"/>
              <a:t> </a:t>
            </a:r>
            <a:r>
              <a:rPr lang="th-TH" sz="2000" b="1" dirty="0" smtClean="0"/>
              <a:t>เดินทางช่วงกลางคืน</a:t>
            </a:r>
          </a:p>
        </p:txBody>
      </p:sp>
      <p:sp>
        <p:nvSpPr>
          <p:cNvPr id="19" name="Right Brace 18"/>
          <p:cNvSpPr/>
          <p:nvPr/>
        </p:nvSpPr>
        <p:spPr>
          <a:xfrm>
            <a:off x="4427984" y="5373216"/>
            <a:ext cx="360040" cy="1008112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TextBox 19"/>
          <p:cNvSpPr txBox="1"/>
          <p:nvPr/>
        </p:nvSpPr>
        <p:spPr>
          <a:xfrm>
            <a:off x="5004048" y="5373216"/>
            <a:ext cx="10081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ระดับ</a:t>
            </a:r>
          </a:p>
          <a:p>
            <a:r>
              <a:rPr lang="th-TH" sz="2800" b="1" dirty="0" smtClean="0">
                <a:solidFill>
                  <a:srgbClr val="C00000"/>
                </a:solidFill>
              </a:rPr>
              <a:t>(</a:t>
            </a:r>
            <a:r>
              <a:rPr lang="en-US" sz="2800" b="1" dirty="0" smtClean="0">
                <a:solidFill>
                  <a:srgbClr val="C00000"/>
                </a:solidFill>
              </a:rPr>
              <a:t>Levels) </a:t>
            </a:r>
            <a:endParaRPr lang="th-TH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8507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14.1 หลักการพื้นฐานของการวิเคราะห์องค์ประกอบร่วม </a:t>
            </a:r>
            <a:r>
              <a:rPr lang="en-US" sz="3200" b="1" dirty="0" smtClean="0">
                <a:solidFill>
                  <a:schemeClr val="bg1"/>
                </a:solidFill>
              </a:rPr>
              <a:t>(Conjoint analysis)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12131" y="600055"/>
            <a:ext cx="5472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14.1.3 คำศัพท์เฉพาะของการวิเคราะห์องค์ประกอบร่วม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3736" y="1321604"/>
            <a:ext cx="4870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ศัพท์เฉพาะสำหรับการวิเคราะห์องค์ประกอบร่วม</a:t>
            </a:r>
            <a:endParaRPr lang="th-TH" sz="2800" b="1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2627784" y="1772816"/>
          <a:ext cx="2880320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2088232"/>
              </a:tblGrid>
              <a:tr h="370840">
                <a:tc>
                  <a:txBody>
                    <a:bodyPr/>
                    <a:lstStyle/>
                    <a:p>
                      <a:r>
                        <a:rPr lang="th-TH" dirty="0" smtClean="0"/>
                        <a:t>รูปแบบที่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ปัจจัย</a:t>
                      </a:r>
                      <a:endParaRPr lang="th-T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1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Courier New" pitchFamily="49" charset="0"/>
                        <a:buChar char="o"/>
                      </a:pPr>
                      <a:r>
                        <a:rPr lang="th-TH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ราคามากกว่า 15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000 บาท </a:t>
                      </a:r>
                    </a:p>
                    <a:p>
                      <a:pPr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ตรงเวลามาก </a:t>
                      </a:r>
                    </a:p>
                    <a:p>
                      <a:pPr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เดินทางช่วงเช้า</a:t>
                      </a:r>
                      <a:endParaRPr lang="th-TH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2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ราคา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10,000-14,000 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บาท </a:t>
                      </a: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ค่อนข้างตรงเวลา </a:t>
                      </a: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เดินทางช่วงกลางคืน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3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ราคา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10,000-14,000 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บาท </a:t>
                      </a: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ค่อนข้างตรงเวลา </a:t>
                      </a: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เดินทางช่วงเย็น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4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ราคาน้อยกว่า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10,000 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บาท </a:t>
                      </a: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ไม่ค่อยตรงเวลา </a:t>
                      </a: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เดินทางช่วงกลางคืน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5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ราคามากกว่า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15,000 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บาท </a:t>
                      </a: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ตรงเวลามาก </a:t>
                      </a: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เดินทางช่วงกลางคืน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Left Brace 22"/>
          <p:cNvSpPr/>
          <p:nvPr/>
        </p:nvSpPr>
        <p:spPr>
          <a:xfrm>
            <a:off x="1979712" y="1772816"/>
            <a:ext cx="432048" cy="4824536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>
            <a:off x="827584" y="3645024"/>
            <a:ext cx="11785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800" b="1" dirty="0" smtClean="0">
                <a:solidFill>
                  <a:srgbClr val="C00000"/>
                </a:solidFill>
              </a:rPr>
              <a:t>รูปแบบ </a:t>
            </a:r>
          </a:p>
          <a:p>
            <a:pPr algn="ctr"/>
            <a:r>
              <a:rPr lang="th-TH" sz="2800" b="1" dirty="0" smtClean="0">
                <a:solidFill>
                  <a:srgbClr val="C00000"/>
                </a:solidFill>
              </a:rPr>
              <a:t>(</a:t>
            </a:r>
            <a:r>
              <a:rPr lang="en-US" sz="2800" b="1" dirty="0" smtClean="0">
                <a:solidFill>
                  <a:srgbClr val="C00000"/>
                </a:solidFill>
              </a:rPr>
              <a:t>Profiles</a:t>
            </a:r>
            <a:r>
              <a:rPr lang="th-TH" sz="2800" b="1" dirty="0" smtClean="0">
                <a:solidFill>
                  <a:srgbClr val="C00000"/>
                </a:solidFill>
              </a:rPr>
              <a:t>)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8507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14.1 หลักการพื้นฐานของการวิเคราะห์องค์ประกอบร่วม </a:t>
            </a:r>
            <a:r>
              <a:rPr lang="en-US" sz="3200" b="1" dirty="0" smtClean="0">
                <a:solidFill>
                  <a:schemeClr val="bg1"/>
                </a:solidFill>
              </a:rPr>
              <a:t>(Conjoint analysis)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12131" y="600055"/>
            <a:ext cx="5472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14.1.3 คำศัพท์เฉพาะของการวิเคราะห์องค์ประกอบร่วม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3736" y="1321604"/>
            <a:ext cx="4870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ศัพท์เฉพาะสำหรับการวิเคราะห์องค์ประกอบร่วม</a:t>
            </a:r>
            <a:endParaRPr lang="th-TH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835696" y="1844824"/>
            <a:ext cx="898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1. ราคา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95736" y="2293715"/>
            <a:ext cx="36311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ต่ำกว่า 10,000 บาท	ระดับความชอบ    0.30 </a:t>
            </a:r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10,000-15,000 บาท 	 ระดับความชอบ   0.23 </a:t>
            </a:r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มากกว่า 15,000 บาท 	 ระดับความชอบ   0.10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35696" y="3301827"/>
            <a:ext cx="1781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2. ความตรงเวลา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35696" y="4741987"/>
            <a:ext cx="20233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3. เวลาออกเดินทาง</a:t>
            </a:r>
            <a:endParaRPr lang="th-TH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195736" y="3733875"/>
            <a:ext cx="35894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 ตรงต่อเวลามาก 	 ระดับความชอบ  0.60</a:t>
            </a:r>
            <a:endParaRPr lang="en-US" sz="2000" b="1" dirty="0" smtClean="0"/>
          </a:p>
          <a:p>
            <a:pPr>
              <a:buFont typeface="Courier New" pitchFamily="49" charset="0"/>
              <a:buChar char="o"/>
            </a:pPr>
            <a:r>
              <a:rPr lang="en-US" sz="2000" b="1" dirty="0" smtClean="0"/>
              <a:t> </a:t>
            </a:r>
            <a:r>
              <a:rPr lang="th-TH" sz="2000" b="1" dirty="0" smtClean="0"/>
              <a:t>ค่อนข้างตรงต่อเวลา 	 ระดับความชอบ  0.40</a:t>
            </a:r>
            <a:endParaRPr lang="en-US" sz="2000" b="1" dirty="0" smtClean="0"/>
          </a:p>
          <a:p>
            <a:pPr>
              <a:buFont typeface="Courier New" pitchFamily="49" charset="0"/>
              <a:buChar char="o"/>
            </a:pPr>
            <a:r>
              <a:rPr lang="th-TH" sz="2000" b="1" dirty="0" smtClean="0"/>
              <a:t>ไม่ค่อยตรงต่อเวลา 	 ระดับความชอบ  0.20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67744" y="5229200"/>
            <a:ext cx="363112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000" b="1" dirty="0" smtClean="0"/>
              <a:t> </a:t>
            </a:r>
            <a:r>
              <a:rPr lang="th-TH" sz="2000" b="1" dirty="0" smtClean="0"/>
              <a:t>เดินทางช่วงเช้า 	 ระดับความชอบ   0.35</a:t>
            </a:r>
            <a:endParaRPr lang="en-US" sz="2000" b="1" dirty="0" smtClean="0"/>
          </a:p>
          <a:p>
            <a:pPr>
              <a:buFont typeface="Courier New" pitchFamily="49" charset="0"/>
              <a:buChar char="o"/>
            </a:pPr>
            <a:r>
              <a:rPr lang="en-US" sz="2000" b="1" dirty="0" smtClean="0"/>
              <a:t> </a:t>
            </a:r>
            <a:r>
              <a:rPr lang="th-TH" sz="2000" b="1" dirty="0" smtClean="0"/>
              <a:t>เดินทางช่วงบ่าย 	 ระดับความชอบ   0.45</a:t>
            </a:r>
            <a:endParaRPr lang="en-US" sz="2000" b="1" dirty="0" smtClean="0"/>
          </a:p>
          <a:p>
            <a:pPr>
              <a:buFont typeface="Courier New" pitchFamily="49" charset="0"/>
              <a:buChar char="o"/>
            </a:pPr>
            <a:r>
              <a:rPr lang="en-US" sz="2000" b="1" dirty="0" smtClean="0"/>
              <a:t> </a:t>
            </a:r>
            <a:r>
              <a:rPr lang="th-TH" sz="2000" b="1" dirty="0" smtClean="0"/>
              <a:t>เดินทางช่วงเย็น 	 ระดับความชอบ   0.25 </a:t>
            </a:r>
            <a:endParaRPr lang="en-US" sz="2000" b="1" dirty="0" smtClean="0"/>
          </a:p>
          <a:p>
            <a:pPr>
              <a:buFont typeface="Courier New" pitchFamily="49" charset="0"/>
              <a:buChar char="o"/>
            </a:pPr>
            <a:r>
              <a:rPr lang="en-US" sz="2000" b="1" dirty="0" smtClean="0"/>
              <a:t> </a:t>
            </a:r>
            <a:r>
              <a:rPr lang="th-TH" sz="2000" b="1" dirty="0" smtClean="0"/>
              <a:t>เดินทางช่วงกลางคืน	 ระดับความชอบ   0.55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44824"/>
            <a:ext cx="5242165" cy="43882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/>
              <a:t>ค่าของแต่ละส่วน </a:t>
            </a:r>
            <a:r>
              <a:rPr lang="en-US" sz="2400" b="1" dirty="0"/>
              <a:t>(Part-worth)</a:t>
            </a:r>
            <a:r>
              <a:rPr lang="en-US" sz="2400" dirty="0"/>
              <a:t> </a:t>
            </a:r>
            <a:r>
              <a:rPr lang="th-TH" sz="2400" dirty="0"/>
              <a:t>คือ ค่าระดับความสำคัญหรือความชอบของแต่ละระดับในแต่ละปัจจัย เช่น ปัจจัยด้านราคามี 3 ระดับ ได้แก่ ระดับต่ำกว่า 10,000 บาท มีค่าความชอบเท่ากับ 0.30 ระดับ 10,000-15,000 บาท มีค่าความชอบเท่ากับ 0.20 และระดับมากกว่า 15,000 บาท มีค่าความชอบเท่ากับ 0.10 </a:t>
            </a:r>
            <a:endParaRPr lang="th-TH" sz="2400" dirty="0"/>
          </a:p>
        </p:txBody>
      </p:sp>
    </p:spTree>
    <p:extLst>
      <p:ext uri="{BB962C8B-B14F-4D97-AF65-F5344CB8AC3E}">
        <p14:creationId xmlns:p14="http://schemas.microsoft.com/office/powerpoint/2010/main" val="675225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8507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14.1 หลักการพื้นฐานของการวิเคราะห์องค์ประกอบร่วม </a:t>
            </a:r>
            <a:r>
              <a:rPr lang="en-US" sz="3200" b="1" dirty="0" smtClean="0">
                <a:solidFill>
                  <a:schemeClr val="bg1"/>
                </a:solidFill>
              </a:rPr>
              <a:t>(Conjoint analysis)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12131" y="600055"/>
            <a:ext cx="5472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14.1.3 คำศัพท์เฉพาะของการวิเคราะห์องค์ประกอบร่วม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3736" y="1321604"/>
            <a:ext cx="48702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ศัพท์เฉพาะสำหรับการวิเคราะห์องค์ประกอบร่วม</a:t>
            </a:r>
            <a:endParaRPr lang="th-TH" sz="2800" b="1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/>
        </p:nvGraphicFramePr>
        <p:xfrm>
          <a:off x="2627784" y="1772816"/>
          <a:ext cx="4824536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2088232"/>
                <a:gridCol w="1944216"/>
              </a:tblGrid>
              <a:tr h="370840">
                <a:tc>
                  <a:txBody>
                    <a:bodyPr/>
                    <a:lstStyle/>
                    <a:p>
                      <a:r>
                        <a:rPr lang="th-TH" dirty="0" smtClean="0"/>
                        <a:t>รูปแบบที่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ปัจจัย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ระดับความชอบ</a:t>
                      </a:r>
                      <a:endParaRPr lang="th-T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1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Courier New" pitchFamily="49" charset="0"/>
                        <a:buChar char="o"/>
                      </a:pPr>
                      <a:r>
                        <a:rPr lang="th-TH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ราคามากกว่า 15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000 บาท </a:t>
                      </a:r>
                    </a:p>
                    <a:p>
                      <a:pPr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ตรงเวลามาก </a:t>
                      </a:r>
                    </a:p>
                    <a:p>
                      <a:pPr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เดินทางช่วงเช้า</a:t>
                      </a:r>
                      <a:endParaRPr lang="th-TH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Courier New" pitchFamily="49" charset="0"/>
                        <a:buNone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None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None/>
                      </a:pPr>
                      <a:r>
                        <a:rPr lang="th-T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0.35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2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ราคา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10,000-14,000 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บาท </a:t>
                      </a: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ค่อนข้างตรงเวลา </a:t>
                      </a: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เดินทางช่วงกลางคืน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endParaRPr lang="th-TH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3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ราคา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10,000-14,000 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บาท </a:t>
                      </a: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ค่อนข้างตรงเวลา </a:t>
                      </a: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เดินทางช่วงเย็น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endParaRPr lang="th-TH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4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ราคาน้อยกว่า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10,000 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บาท </a:t>
                      </a: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ไม่ค่อยตรงเวลา </a:t>
                      </a: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เดินทางช่วงกลางคืน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endParaRPr lang="th-TH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dirty="0" smtClean="0"/>
                        <a:t>5</a:t>
                      </a:r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ราคามากกว่า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15,000 </a:t>
                      </a: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บาท </a:t>
                      </a: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ตรงเวลามาก </a:t>
                      </a:r>
                    </a:p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r>
                        <a:rPr lang="th-TH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เดินทางช่วงกลางคืน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buFont typeface="Courier New" pitchFamily="49" charset="0"/>
                        <a:buChar char="o"/>
                      </a:pPr>
                      <a:endParaRPr lang="th-TH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Left Brace 22"/>
          <p:cNvSpPr/>
          <p:nvPr/>
        </p:nvSpPr>
        <p:spPr>
          <a:xfrm rot="10800000">
            <a:off x="6084168" y="2276872"/>
            <a:ext cx="432048" cy="720080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TextBox 23"/>
          <p:cNvSpPr txBox="1"/>
          <p:nvPr/>
        </p:nvSpPr>
        <p:spPr>
          <a:xfrm>
            <a:off x="6636861" y="2204864"/>
            <a:ext cx="21836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rgbClr val="C00000"/>
                </a:solidFill>
              </a:rPr>
              <a:t>อรรถประโยชน์ (</a:t>
            </a:r>
            <a:r>
              <a:rPr lang="en-US" sz="2400" b="1" dirty="0" smtClean="0">
                <a:solidFill>
                  <a:srgbClr val="C00000"/>
                </a:solidFill>
              </a:rPr>
              <a:t>Utility)</a:t>
            </a:r>
          </a:p>
          <a:p>
            <a:pPr algn="ctr"/>
            <a:r>
              <a:rPr lang="th-TH" sz="2400" b="1" dirty="0" smtClean="0">
                <a:solidFill>
                  <a:srgbClr val="C00000"/>
                </a:solidFill>
              </a:rPr>
              <a:t>ของรูปแบบที่ 1 </a:t>
            </a:r>
            <a:r>
              <a:rPr lang="en-US" sz="2400" b="1" dirty="0" smtClean="0">
                <a:solidFill>
                  <a:srgbClr val="C00000"/>
                </a:solidFill>
              </a:rPr>
              <a:t>= 1.05</a:t>
            </a:r>
            <a:endParaRPr lang="th-TH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ut's Template 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>
          <a:solidFill>
            <a:srgbClr val="C00000"/>
          </a:solidFill>
          <a:tailEnd type="triangle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12982</TotalTime>
  <Words>2140</Words>
  <Application>Microsoft Office PowerPoint</Application>
  <PresentationFormat>On-screen Show (4:3)</PresentationFormat>
  <Paragraphs>273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Angsana New</vt:lpstr>
      <vt:lpstr>Arial</vt:lpstr>
      <vt:lpstr>Calibri</vt:lpstr>
      <vt:lpstr>Cordia New</vt:lpstr>
      <vt:lpstr>Courier New</vt:lpstr>
      <vt:lpstr>Wingdings</vt:lpstr>
      <vt:lpstr>Wut's Template 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 Sookcharoen</cp:lastModifiedBy>
  <cp:revision>1554</cp:revision>
  <dcterms:created xsi:type="dcterms:W3CDTF">2011-07-14T07:15:29Z</dcterms:created>
  <dcterms:modified xsi:type="dcterms:W3CDTF">2018-06-06T02:19:34Z</dcterms:modified>
</cp:coreProperties>
</file>